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embeddedFontLst>
    <p:embeddedFont>
      <p:font typeface="Roboto"/>
      <p:regular r:id="rId25"/>
      <p:bold r:id="rId26"/>
      <p:italic r:id="rId27"/>
      <p:boldItalic r:id="rId28"/>
    </p:embeddedFont>
    <p:embeddedFont>
      <p:font typeface="Arial Black"/>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0" roundtripDataSignature="AMtx7mgNql/cOFU60NvedyQeXfcCGHGLY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ArialBlack-regular.fntdata"/><Relationship Id="rId7" Type="http://schemas.openxmlformats.org/officeDocument/2006/relationships/slide" Target="slides/slide3.xml"/><Relationship Id="rId8" Type="http://schemas.openxmlformats.org/officeDocument/2006/relationships/slide" Target="slides/slide4.xml"/><Relationship Id="rId30" Type="http://customschemas.google.com/relationships/presentationmetadata" Target="meta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Roboto"/>
                <a:ea typeface="Roboto"/>
                <a:cs typeface="Roboto"/>
                <a:sym typeface="Roboto"/>
              </a:rPr>
              <a:t>Moving on, we see how client data integrates into our system. We input client information and compute their Risk Tolerance using a tri-tiered categorization: Low, Medium, and High.</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US" sz="1200">
                <a:solidFill>
                  <a:schemeClr val="dk1"/>
                </a:solidFill>
                <a:latin typeface="Roboto"/>
                <a:ea typeface="Roboto"/>
                <a:cs typeface="Roboto"/>
                <a:sym typeface="Roboto"/>
              </a:rPr>
              <a:t>This calculated risk profile is then fed into our Genetic Algorithm, to optimize trading strategies. This ensures that our clients' investments align with their comfort levels and financial goals.</a:t>
            </a:r>
            <a:endParaRPr sz="1200">
              <a:solidFill>
                <a:schemeClr val="dk1"/>
              </a:solidFill>
              <a:latin typeface="Roboto"/>
              <a:ea typeface="Roboto"/>
              <a:cs typeface="Roboto"/>
              <a:sym typeface="Roboto"/>
            </a:endParaRPr>
          </a:p>
          <a:p>
            <a:pPr indent="0" lvl="0" marL="0" rtl="0" algn="l">
              <a:spcBef>
                <a:spcPts val="1500"/>
              </a:spcBef>
              <a:spcAft>
                <a:spcPts val="0"/>
              </a:spcAft>
              <a:buNone/>
            </a:pPr>
            <a:r>
              <a:t/>
            </a:r>
            <a:endParaRPr>
              <a:solidFill>
                <a:schemeClr val="dk1"/>
              </a:solidFill>
            </a:endParaRPr>
          </a:p>
        </p:txBody>
      </p:sp>
      <p:sp>
        <p:nvSpPr>
          <p:cNvPr id="202" name="Google Shape;202;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Here we have a diagram showing how our system is structured.</a:t>
            </a:r>
            <a:endParaRPr/>
          </a:p>
        </p:txBody>
      </p:sp>
      <p:sp>
        <p:nvSpPr>
          <p:cNvPr id="214" name="Google Shape;214;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US"/>
              <a:t>Our system begins with a Genetic Algorithm (GA) that set the stage for downstream Deep Reinforcement Learning agents. The GA serves as a search heuristic, emulating natural selection to optimize stock portfolio selections within a vast possibility space. It starts with a diverse initial population of portfolios, which are evolved through generations by selecting for fitness—defined by our goals of maximizing returns or minimizing risk via drawdown levels. This iterative process involves selecting the strongest portfolios, mixing their features to create offspring, and introducing random mutations, all aimed at refining the portfolio structure to align with our investment strategy.</a:t>
            </a:r>
            <a:endParaRPr/>
          </a:p>
          <a:p>
            <a:pPr indent="0" lvl="0" marL="0" rtl="0" algn="l">
              <a:spcBef>
                <a:spcPts val="1200"/>
              </a:spcBef>
              <a:spcAft>
                <a:spcPts val="0"/>
              </a:spcAft>
              <a:buNone/>
            </a:pPr>
            <a:r>
              <a:t/>
            </a:r>
            <a:endParaRPr/>
          </a:p>
        </p:txBody>
      </p:sp>
      <p:sp>
        <p:nvSpPr>
          <p:cNvPr id="220" name="Google Shape;220;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cc155df2a0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cc155df2a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US">
                <a:solidFill>
                  <a:schemeClr val="dk1"/>
                </a:solidFill>
              </a:rPr>
              <a:t>The Feedforward Neural Network (FNN) in our system is designed for stock price prediction, utilizing an architecture that processes sequential data to identify patterns linked to future price movements. It features multiple layers of neurons, each detecting complex features in the data. During training, a loss function measures prediction accuracy, and backpropagation adjusts the network's weights to reduce errors. The FNN acts as a forecasting tool for our Deep Reinforcement trading algorithms, providing expected future prices. Its structure includes an input layer for raw or preprocessed data, multiple hidden layers with interconnected neurons using non-linear ReLU activations to model complex relationships, and an output layer that predicts future stock prices.</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Clr>
                <a:schemeClr val="dk1"/>
              </a:buClr>
              <a:buSzPts val="1100"/>
              <a:buFont typeface="Arial"/>
              <a:buNone/>
            </a:pPr>
            <a:r>
              <a:rPr lang="en-US">
                <a:solidFill>
                  <a:schemeClr val="dk1"/>
                </a:solidFill>
              </a:rPr>
              <a:t>The DRL models, Soft Actor-Critic (SAC) and Proximal Policy Optimization (PPO), are central to our trading strategy, learning from a simulated market and a portfolio optimized for risk and return. SAC, an off-policy model, enhances sample efficiency by learning from both new and existing data, optimizing policies through entropy maximization for better exploration. PPO, an on-policy method, updates policies using a surrogate objective to balance policy exploration and conservative updates, preventing performance collapse. Both models are fine-tuned for stock market volatility, aiming to outperform traditional and machine learning-based strategies.</a:t>
            </a:r>
            <a:endParaRPr>
              <a:solidFill>
                <a:schemeClr val="dk1"/>
              </a:solidFill>
            </a:endParaRPr>
          </a:p>
        </p:txBody>
      </p:sp>
      <p:sp>
        <p:nvSpPr>
          <p:cNvPr id="236" name="Google Shape;236;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lang="en-US">
                <a:solidFill>
                  <a:schemeClr val="dk1"/>
                </a:solidFill>
              </a:rPr>
              <a:t>Both the SAC and PPO algorithms showed effective trading strategies; SAC yielded an 89% ROI compared to PPO's 52% on validation data, with SAC excelling in learning speed and adaptability, while PPO offered higher stability and a slightly superior Sharpe ratio, indicating a more balanced risk-return profile.</a:t>
            </a:r>
            <a:endParaRPr/>
          </a:p>
          <a:p>
            <a:pPr indent="-298450" lvl="0" marL="457200" rtl="0" algn="l">
              <a:lnSpc>
                <a:spcPct val="115000"/>
              </a:lnSpc>
              <a:spcBef>
                <a:spcPts val="0"/>
              </a:spcBef>
              <a:spcAft>
                <a:spcPts val="0"/>
              </a:spcAft>
              <a:buClr>
                <a:schemeClr val="dk1"/>
              </a:buClr>
              <a:buSzPts val="1100"/>
              <a:buChar char="●"/>
            </a:pPr>
            <a:r>
              <a:rPr lang="en-US"/>
              <a:t>Moving to the FNN, its predictive accuracy is quantified by a r-squared (R^2) of </a:t>
            </a:r>
            <a:r>
              <a:rPr lang="en-US">
                <a:solidFill>
                  <a:schemeClr val="dk1"/>
                </a:solidFill>
              </a:rPr>
              <a:t>0.993</a:t>
            </a:r>
            <a:r>
              <a:rPr lang="en-US"/>
              <a:t>, and a Root Mean Squared Error (RMSE) of</a:t>
            </a:r>
            <a:r>
              <a:rPr lang="en-US">
                <a:solidFill>
                  <a:schemeClr val="dk1"/>
                </a:solidFill>
              </a:rPr>
              <a:t> </a:t>
            </a:r>
            <a:r>
              <a:rPr lang="en-US">
                <a:solidFill>
                  <a:schemeClr val="dk1"/>
                </a:solidFill>
              </a:rPr>
              <a:t>0.085</a:t>
            </a:r>
            <a:r>
              <a:rPr lang="en-US">
                <a:solidFill>
                  <a:schemeClr val="dk1"/>
                </a:solidFill>
              </a:rPr>
              <a:t>.</a:t>
            </a:r>
            <a:r>
              <a:rPr lang="en-US"/>
              <a:t> These metrics are critical as they reflect the precision of our predictions relative to actual price movements.</a:t>
            </a:r>
            <a:endParaRPr/>
          </a:p>
          <a:p>
            <a:pPr indent="-298450" lvl="0" marL="457200" rtl="0" algn="l">
              <a:lnSpc>
                <a:spcPct val="115000"/>
              </a:lnSpc>
              <a:spcBef>
                <a:spcPts val="0"/>
              </a:spcBef>
              <a:spcAft>
                <a:spcPts val="0"/>
              </a:spcAft>
              <a:buClr>
                <a:schemeClr val="dk1"/>
              </a:buClr>
              <a:buSzPts val="1100"/>
              <a:buChar char="●"/>
            </a:pPr>
            <a:r>
              <a:rPr lang="en-US"/>
              <a:t>To conclude, our system's overall performance surpasses our benchmarks, showcasing that our integrated approach holds considerable promise. Our ongoing efforts are directed at further refining the models to boost future performance metrics.</a:t>
            </a:r>
            <a:endParaRPr/>
          </a:p>
        </p:txBody>
      </p:sp>
      <p:sp>
        <p:nvSpPr>
          <p:cNvPr id="244" name="Google Shape;244;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cc155df2a0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2cc155df2a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Our deployment strategy leverages AWS Lambda and Fargate, automating model deployment upon SageMaker registry to a serverless container for enhanced scalability and reduced manual management. This dynamic system adapts to trading volumes, integrates with Alpaca's API, and is continuously monitored for optimal performance and swift market response.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lang="en-US"/>
              <a:t>In the next generation of our system, we're focusing on two primary areas: further improvements to our models and extensive training to capture more nuanced market patterns.</a:t>
            </a:r>
            <a:endParaRPr/>
          </a:p>
          <a:p>
            <a:pPr indent="-298450" lvl="0" marL="457200" rtl="0" algn="l">
              <a:lnSpc>
                <a:spcPct val="115000"/>
              </a:lnSpc>
              <a:spcBef>
                <a:spcPts val="0"/>
              </a:spcBef>
              <a:spcAft>
                <a:spcPts val="0"/>
              </a:spcAft>
              <a:buClr>
                <a:schemeClr val="dk1"/>
              </a:buClr>
              <a:buSzPts val="1100"/>
              <a:buChar char="●"/>
            </a:pPr>
            <a:r>
              <a:rPr lang="en-US"/>
              <a:t>One major upgrade is the implementation of a more sophisticated method for searching the Deep Reinforcement Learning (DRL) hyperparameter space. We plan to employ Bayesian optimization techniques, which allow us to systematically and intelligently navigate the hyperparameter landscape. This method relies on probabilistic models to predict which hyperparameters are likely to yield better performance, reducing the need for extensive trial-and-error and saving valuable computational resources.</a:t>
            </a:r>
            <a:endParaRPr/>
          </a:p>
          <a:p>
            <a:pPr indent="-298450" lvl="0" marL="457200" rtl="0" algn="l">
              <a:lnSpc>
                <a:spcPct val="115000"/>
              </a:lnSpc>
              <a:spcBef>
                <a:spcPts val="0"/>
              </a:spcBef>
              <a:spcAft>
                <a:spcPts val="0"/>
              </a:spcAft>
              <a:buClr>
                <a:schemeClr val="dk1"/>
              </a:buClr>
              <a:buSzPts val="1100"/>
              <a:buChar char="●"/>
            </a:pPr>
            <a:r>
              <a:rPr lang="en-US"/>
              <a:t>Additionally, we're increasing the amount of training for our DRL agents. More training on a wider variety of market scenarios will equip our models with the experience necessary to handle unexpected market movements and volatility. We aim to utilize adaptive learning rates and reward shaping to fine-tune our models' responses to shifting market dynamics.</a:t>
            </a:r>
            <a:endParaRPr/>
          </a:p>
          <a:p>
            <a:pPr indent="0" lvl="0" marL="0" rtl="0" algn="l">
              <a:spcBef>
                <a:spcPts val="1200"/>
              </a:spcBef>
              <a:spcAft>
                <a:spcPts val="0"/>
              </a:spcAft>
              <a:buNone/>
            </a:pPr>
            <a:r>
              <a:t/>
            </a:r>
            <a:endParaRPr/>
          </a:p>
        </p:txBody>
      </p:sp>
      <p:sp>
        <p:nvSpPr>
          <p:cNvPr id="259" name="Google Shape;259;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cc155df2a0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cc155df2a0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cc155df2a0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cc155df2a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lang="en-US" sz="1200">
                <a:solidFill>
                  <a:schemeClr val="dk1"/>
                </a:solidFill>
                <a:latin typeface="Roboto"/>
                <a:ea typeface="Roboto"/>
                <a:cs typeface="Roboto"/>
                <a:sym typeface="Roboto"/>
              </a:rPr>
              <a:t>Our system begins by collecting the datasets from first rate data. This is followed by an Extract, Transform, and Load (ETL) process that ensures data integrity and usefulness. This includes:</a:t>
            </a:r>
            <a:endParaRPr sz="1200">
              <a:solidFill>
                <a:schemeClr val="dk1"/>
              </a:solidFill>
              <a:latin typeface="Roboto"/>
              <a:ea typeface="Roboto"/>
              <a:cs typeface="Roboto"/>
              <a:sym typeface="Roboto"/>
            </a:endParaRPr>
          </a:p>
          <a:p>
            <a:pPr indent="-304800" lvl="0" marL="457200" rtl="0" algn="l">
              <a:lnSpc>
                <a:spcPct val="115000"/>
              </a:lnSpc>
              <a:spcBef>
                <a:spcPts val="1500"/>
              </a:spcBef>
              <a:spcAft>
                <a:spcPts val="0"/>
              </a:spcAft>
              <a:buClr>
                <a:schemeClr val="dk1"/>
              </a:buClr>
              <a:buSzPts val="1200"/>
              <a:buFont typeface="Roboto"/>
              <a:buChar char="●"/>
            </a:pPr>
            <a:r>
              <a:rPr b="1" lang="en-US" sz="1200">
                <a:solidFill>
                  <a:schemeClr val="dk1"/>
                </a:solidFill>
                <a:latin typeface="Roboto"/>
                <a:ea typeface="Roboto"/>
                <a:cs typeface="Roboto"/>
                <a:sym typeface="Roboto"/>
              </a:rPr>
              <a:t>Data Cleaning</a:t>
            </a:r>
            <a:r>
              <a:rPr lang="en-US" sz="1200">
                <a:solidFill>
                  <a:schemeClr val="dk1"/>
                </a:solidFill>
                <a:latin typeface="Roboto"/>
                <a:ea typeface="Roboto"/>
                <a:cs typeface="Roboto"/>
                <a:sym typeface="Roboto"/>
              </a:rPr>
              <a:t>: Here, we scrub our data, remove duplicates, and ensuring consistency across our dataset.</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b="1" lang="en-US" sz="1200">
                <a:solidFill>
                  <a:schemeClr val="dk1"/>
                </a:solidFill>
                <a:latin typeface="Roboto"/>
                <a:ea typeface="Roboto"/>
                <a:cs typeface="Roboto"/>
                <a:sym typeface="Roboto"/>
              </a:rPr>
              <a:t>Data Transformation</a:t>
            </a:r>
            <a:r>
              <a:rPr lang="en-US" sz="1200">
                <a:solidFill>
                  <a:schemeClr val="dk1"/>
                </a:solidFill>
                <a:latin typeface="Roboto"/>
                <a:ea typeface="Roboto"/>
                <a:cs typeface="Roboto"/>
                <a:sym typeface="Roboto"/>
              </a:rPr>
              <a:t>: We manipulate the data to be completely </a:t>
            </a:r>
            <a:r>
              <a:rPr lang="en-US" sz="1200">
                <a:solidFill>
                  <a:schemeClr val="dk1"/>
                </a:solidFill>
                <a:latin typeface="Roboto"/>
                <a:ea typeface="Roboto"/>
                <a:cs typeface="Roboto"/>
                <a:sym typeface="Roboto"/>
              </a:rPr>
              <a:t>numerical</a:t>
            </a:r>
            <a:r>
              <a:rPr lang="en-US" sz="1200">
                <a:solidFill>
                  <a:schemeClr val="dk1"/>
                </a:solidFill>
                <a:latin typeface="Roboto"/>
                <a:ea typeface="Roboto"/>
                <a:cs typeface="Roboto"/>
                <a:sym typeface="Roboto"/>
              </a:rPr>
              <a:t> and convert the timestamp to datetime.</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b="1" lang="en-US" sz="1200">
                <a:solidFill>
                  <a:schemeClr val="dk1"/>
                </a:solidFill>
                <a:latin typeface="Roboto"/>
                <a:ea typeface="Roboto"/>
                <a:cs typeface="Roboto"/>
                <a:sym typeface="Roboto"/>
              </a:rPr>
              <a:t>Feature Engineering</a:t>
            </a:r>
            <a:r>
              <a:rPr lang="en-US" sz="1200">
                <a:solidFill>
                  <a:schemeClr val="dk1"/>
                </a:solidFill>
                <a:latin typeface="Roboto"/>
                <a:ea typeface="Roboto"/>
                <a:cs typeface="Roboto"/>
                <a:sym typeface="Roboto"/>
              </a:rPr>
              <a:t>: We then create new data points that enhance the model's predictive capabilities based on existing features. </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b="1" lang="en-US" sz="1200">
                <a:solidFill>
                  <a:schemeClr val="dk1"/>
                </a:solidFill>
                <a:latin typeface="Roboto"/>
                <a:ea typeface="Roboto"/>
                <a:cs typeface="Roboto"/>
                <a:sym typeface="Roboto"/>
              </a:rPr>
              <a:t>Exploratory Data Analysis (EDA)</a:t>
            </a:r>
            <a:r>
              <a:rPr lang="en-US" sz="1200">
                <a:solidFill>
                  <a:schemeClr val="dk1"/>
                </a:solidFill>
                <a:latin typeface="Roboto"/>
                <a:ea typeface="Roboto"/>
                <a:cs typeface="Roboto"/>
                <a:sym typeface="Roboto"/>
              </a:rPr>
              <a:t>: This is where we dive into the dataset, analyzing fields for their distribution, checking for correlations, and preparing visual plots that will guide our model creation.</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1500"/>
              </a:spcAft>
              <a:buNone/>
            </a:pPr>
            <a:r>
              <a:rPr lang="en-US" sz="1200">
                <a:solidFill>
                  <a:schemeClr val="dk1"/>
                </a:solidFill>
                <a:latin typeface="Roboto"/>
                <a:ea typeface="Roboto"/>
                <a:cs typeface="Roboto"/>
                <a:sym typeface="Roboto"/>
              </a:rPr>
              <a:t>This process laid the groundwork for our trading algorithm by ensuring our data is not only clean but also insightful.</a:t>
            </a:r>
            <a:endParaRPr>
              <a:solidFill>
                <a:schemeClr val="dk1"/>
              </a:solidFill>
            </a:endParaRPr>
          </a:p>
        </p:txBody>
      </p:sp>
      <p:sp>
        <p:nvSpPr>
          <p:cNvPr id="189" name="Google Shape;189;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200">
                <a:solidFill>
                  <a:schemeClr val="dk1"/>
                </a:solidFill>
                <a:latin typeface="Roboto"/>
                <a:ea typeface="Roboto"/>
                <a:cs typeface="Roboto"/>
                <a:sym typeface="Roboto"/>
              </a:rPr>
              <a:t>Here we have one of the images for correlations that are used in predicting stock movements:</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US" sz="1200">
                <a:solidFill>
                  <a:schemeClr val="dk1"/>
                </a:solidFill>
                <a:latin typeface="Roboto"/>
                <a:ea typeface="Roboto"/>
                <a:cs typeface="Roboto"/>
                <a:sym typeface="Roboto"/>
              </a:rPr>
              <a:t>Some of the Top Correlations, include:</a:t>
            </a:r>
            <a:endParaRPr sz="1200">
              <a:solidFill>
                <a:schemeClr val="dk1"/>
              </a:solidFill>
              <a:latin typeface="Roboto"/>
              <a:ea typeface="Roboto"/>
              <a:cs typeface="Roboto"/>
              <a:sym typeface="Roboto"/>
            </a:endParaRPr>
          </a:p>
          <a:p>
            <a:pPr indent="-304800" lvl="0" marL="457200" rtl="0" algn="l">
              <a:lnSpc>
                <a:spcPct val="115000"/>
              </a:lnSpc>
              <a:spcBef>
                <a:spcPts val="1500"/>
              </a:spcBef>
              <a:spcAft>
                <a:spcPts val="0"/>
              </a:spcAft>
              <a:buClr>
                <a:schemeClr val="dk1"/>
              </a:buClr>
              <a:buSzPts val="1200"/>
              <a:buFont typeface="Roboto"/>
              <a:buChar char="●"/>
            </a:pPr>
            <a:r>
              <a:rPr b="1" lang="en-US" sz="1200">
                <a:solidFill>
                  <a:schemeClr val="dk1"/>
                </a:solidFill>
                <a:latin typeface="Roboto"/>
                <a:ea typeface="Roboto"/>
                <a:cs typeface="Roboto"/>
                <a:sym typeface="Roboto"/>
              </a:rPr>
              <a:t>Bollinger Bands</a:t>
            </a:r>
            <a:r>
              <a:rPr lang="en-US" sz="1200">
                <a:solidFill>
                  <a:schemeClr val="dk1"/>
                </a:solidFill>
                <a:latin typeface="Roboto"/>
                <a:ea typeface="Roboto"/>
                <a:cs typeface="Roboto"/>
                <a:sym typeface="Roboto"/>
              </a:rPr>
              <a:t>: Indicators of volatility and price levels over time.</a:t>
            </a:r>
            <a:endParaRPr sz="1200">
              <a:solidFill>
                <a:schemeClr val="dk1"/>
              </a:solidFill>
              <a:latin typeface="Roboto"/>
              <a:ea typeface="Roboto"/>
              <a:cs typeface="Roboto"/>
              <a:sym typeface="Roboto"/>
            </a:endParaRPr>
          </a:p>
          <a:p>
            <a:pPr indent="-304800" lvl="1" marL="914400" rtl="0" algn="l">
              <a:lnSpc>
                <a:spcPct val="115000"/>
              </a:lnSpc>
              <a:spcBef>
                <a:spcPts val="0"/>
              </a:spcBef>
              <a:spcAft>
                <a:spcPts val="0"/>
              </a:spcAft>
              <a:buClr>
                <a:schemeClr val="dk1"/>
              </a:buClr>
              <a:buSzPts val="1200"/>
              <a:buFont typeface="Roboto"/>
              <a:buChar char="●"/>
            </a:pPr>
            <a:r>
              <a:rPr lang="en-US" sz="1200">
                <a:solidFill>
                  <a:schemeClr val="dk1"/>
                </a:solidFill>
                <a:latin typeface="Roboto"/>
                <a:ea typeface="Roboto"/>
                <a:cs typeface="Roboto"/>
                <a:sym typeface="Roboto"/>
              </a:rPr>
              <a:t>Lower Band: signaling oversold conditions.</a:t>
            </a:r>
            <a:endParaRPr sz="1200">
              <a:solidFill>
                <a:schemeClr val="dk1"/>
              </a:solidFill>
              <a:latin typeface="Roboto"/>
              <a:ea typeface="Roboto"/>
              <a:cs typeface="Roboto"/>
              <a:sym typeface="Roboto"/>
            </a:endParaRPr>
          </a:p>
          <a:p>
            <a:pPr indent="-304800" lvl="1" marL="914400" rtl="0" algn="l">
              <a:lnSpc>
                <a:spcPct val="115000"/>
              </a:lnSpc>
              <a:spcBef>
                <a:spcPts val="0"/>
              </a:spcBef>
              <a:spcAft>
                <a:spcPts val="0"/>
              </a:spcAft>
              <a:buClr>
                <a:schemeClr val="dk1"/>
              </a:buClr>
              <a:buSzPts val="1200"/>
              <a:buFont typeface="Roboto"/>
              <a:buChar char="●"/>
            </a:pPr>
            <a:r>
              <a:rPr lang="en-US" sz="1200">
                <a:solidFill>
                  <a:schemeClr val="dk1"/>
                </a:solidFill>
                <a:latin typeface="Roboto"/>
                <a:ea typeface="Roboto"/>
                <a:cs typeface="Roboto"/>
                <a:sym typeface="Roboto"/>
              </a:rPr>
              <a:t>Middle Band: the simple moving average, often a default setting for many traders.</a:t>
            </a:r>
            <a:endParaRPr sz="1200">
              <a:solidFill>
                <a:schemeClr val="dk1"/>
              </a:solidFill>
              <a:latin typeface="Roboto"/>
              <a:ea typeface="Roboto"/>
              <a:cs typeface="Roboto"/>
              <a:sym typeface="Roboto"/>
            </a:endParaRPr>
          </a:p>
          <a:p>
            <a:pPr indent="-304800" lvl="1" marL="914400" rtl="0" algn="l">
              <a:lnSpc>
                <a:spcPct val="115000"/>
              </a:lnSpc>
              <a:spcBef>
                <a:spcPts val="0"/>
              </a:spcBef>
              <a:spcAft>
                <a:spcPts val="0"/>
              </a:spcAft>
              <a:buClr>
                <a:schemeClr val="dk1"/>
              </a:buClr>
              <a:buSzPts val="1200"/>
              <a:buFont typeface="Roboto"/>
              <a:buChar char="●"/>
            </a:pPr>
            <a:r>
              <a:rPr lang="en-US" sz="1200">
                <a:solidFill>
                  <a:schemeClr val="dk1"/>
                </a:solidFill>
                <a:latin typeface="Roboto"/>
                <a:ea typeface="Roboto"/>
                <a:cs typeface="Roboto"/>
                <a:sym typeface="Roboto"/>
              </a:rPr>
              <a:t>Upper Band: indicating overbought conditions.</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US" sz="1200">
                <a:solidFill>
                  <a:schemeClr val="dk1"/>
                </a:solidFill>
                <a:latin typeface="Roboto"/>
                <a:ea typeface="Roboto"/>
                <a:cs typeface="Roboto"/>
                <a:sym typeface="Roboto"/>
              </a:rPr>
              <a:t>We also examine Simple Moving Averages (SMAs) for different periods:</a:t>
            </a:r>
            <a:endParaRPr sz="1200">
              <a:solidFill>
                <a:schemeClr val="dk1"/>
              </a:solidFill>
              <a:latin typeface="Roboto"/>
              <a:ea typeface="Roboto"/>
              <a:cs typeface="Roboto"/>
              <a:sym typeface="Roboto"/>
            </a:endParaRPr>
          </a:p>
          <a:p>
            <a:pPr indent="-304800" lvl="0" marL="457200" rtl="0" algn="l">
              <a:lnSpc>
                <a:spcPct val="115000"/>
              </a:lnSpc>
              <a:spcBef>
                <a:spcPts val="1500"/>
              </a:spcBef>
              <a:spcAft>
                <a:spcPts val="0"/>
              </a:spcAft>
              <a:buClr>
                <a:schemeClr val="dk1"/>
              </a:buClr>
              <a:buSzPts val="1200"/>
              <a:buFont typeface="Roboto"/>
              <a:buChar char="●"/>
            </a:pPr>
            <a:r>
              <a:rPr lang="en-US" sz="1200">
                <a:solidFill>
                  <a:schemeClr val="dk1"/>
                </a:solidFill>
                <a:latin typeface="Roboto"/>
                <a:ea typeface="Roboto"/>
                <a:cs typeface="Roboto"/>
                <a:sym typeface="Roboto"/>
              </a:rPr>
              <a:t>5-day</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US" sz="1200">
                <a:solidFill>
                  <a:schemeClr val="dk1"/>
                </a:solidFill>
                <a:latin typeface="Roboto"/>
                <a:ea typeface="Roboto"/>
                <a:cs typeface="Roboto"/>
                <a:sym typeface="Roboto"/>
              </a:rPr>
              <a:t>10-day</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US" sz="1200">
                <a:solidFill>
                  <a:schemeClr val="dk1"/>
                </a:solidFill>
                <a:latin typeface="Roboto"/>
                <a:ea typeface="Roboto"/>
                <a:cs typeface="Roboto"/>
                <a:sym typeface="Roboto"/>
              </a:rPr>
              <a:t>20-day</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US" sz="1200">
                <a:solidFill>
                  <a:schemeClr val="dk1"/>
                </a:solidFill>
                <a:latin typeface="Roboto"/>
                <a:ea typeface="Roboto"/>
                <a:cs typeface="Roboto"/>
                <a:sym typeface="Roboto"/>
              </a:rPr>
              <a:t>50-day</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US" sz="1200">
                <a:solidFill>
                  <a:schemeClr val="dk1"/>
                </a:solidFill>
                <a:latin typeface="Roboto"/>
                <a:ea typeface="Roboto"/>
                <a:cs typeface="Roboto"/>
                <a:sym typeface="Roboto"/>
              </a:rPr>
              <a:t>These averages help us identify trends and potential pivot points in stock prices, which are crucial in making trading decisions.</a:t>
            </a:r>
            <a:endParaRPr sz="1200">
              <a:solidFill>
                <a:schemeClr val="dk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195" name="Google Shape;19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18"/>
          <p:cNvSpPr txBox="1"/>
          <p:nvPr>
            <p:ph type="ctrTitle"/>
          </p:nvPr>
        </p:nvSpPr>
        <p:spPr>
          <a:xfrm>
            <a:off x="1370693" y="1769540"/>
            <a:ext cx="9440034" cy="1828801"/>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5400"/>
              <a:buFont typeface="Arial"/>
              <a:buNone/>
              <a:defRPr sz="5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18"/>
          <p:cNvSpPr txBox="1"/>
          <p:nvPr>
            <p:ph idx="1" type="subTitle"/>
          </p:nvPr>
        </p:nvSpPr>
        <p:spPr>
          <a:xfrm>
            <a:off x="1370693" y="3773489"/>
            <a:ext cx="9440034" cy="1049867"/>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lvl="0" algn="ctr">
              <a:lnSpc>
                <a:spcPct val="110000"/>
              </a:lnSpc>
              <a:spcBef>
                <a:spcPts val="460"/>
              </a:spcBef>
              <a:spcAft>
                <a:spcPts val="0"/>
              </a:spcAft>
              <a:buSzPts val="1610"/>
              <a:buNone/>
              <a:defRPr>
                <a:solidFill>
                  <a:schemeClr val="lt1"/>
                </a:solidFill>
              </a:defRPr>
            </a:lvl1pPr>
            <a:lvl2pPr lvl="1" algn="ctr">
              <a:spcBef>
                <a:spcPts val="600"/>
              </a:spcBef>
              <a:spcAft>
                <a:spcPts val="0"/>
              </a:spcAft>
              <a:buSzPts val="1470"/>
              <a:buNone/>
              <a:defRPr>
                <a:solidFill>
                  <a:schemeClr val="lt1"/>
                </a:solidFill>
              </a:defRPr>
            </a:lvl2pPr>
            <a:lvl3pPr lvl="2" algn="ctr">
              <a:spcBef>
                <a:spcPts val="600"/>
              </a:spcBef>
              <a:spcAft>
                <a:spcPts val="0"/>
              </a:spcAft>
              <a:buSzPts val="1260"/>
              <a:buNone/>
              <a:defRPr>
                <a:solidFill>
                  <a:schemeClr val="lt1"/>
                </a:solidFill>
              </a:defRPr>
            </a:lvl3pPr>
            <a:lvl4pPr lvl="3" algn="ctr">
              <a:spcBef>
                <a:spcPts val="600"/>
              </a:spcBef>
              <a:spcAft>
                <a:spcPts val="0"/>
              </a:spcAft>
              <a:buSzPts val="1120"/>
              <a:buNone/>
              <a:defRPr>
                <a:solidFill>
                  <a:schemeClr val="lt1"/>
                </a:solidFill>
              </a:defRPr>
            </a:lvl4pPr>
            <a:lvl5pPr lvl="4" algn="ctr">
              <a:spcBef>
                <a:spcPts val="600"/>
              </a:spcBef>
              <a:spcAft>
                <a:spcPts val="0"/>
              </a:spcAft>
              <a:buSzPts val="1120"/>
              <a:buNone/>
              <a:defRPr>
                <a:solidFill>
                  <a:schemeClr val="lt1"/>
                </a:solidFill>
              </a:defRPr>
            </a:lvl5pPr>
            <a:lvl6pPr lvl="5" algn="ctr">
              <a:spcBef>
                <a:spcPts val="600"/>
              </a:spcBef>
              <a:spcAft>
                <a:spcPts val="0"/>
              </a:spcAft>
              <a:buSzPts val="980"/>
              <a:buNone/>
              <a:defRPr>
                <a:solidFill>
                  <a:schemeClr val="lt1"/>
                </a:solidFill>
              </a:defRPr>
            </a:lvl6pPr>
            <a:lvl7pPr lvl="6" algn="ctr">
              <a:spcBef>
                <a:spcPts val="600"/>
              </a:spcBef>
              <a:spcAft>
                <a:spcPts val="0"/>
              </a:spcAft>
              <a:buSzPts val="980"/>
              <a:buNone/>
              <a:defRPr>
                <a:solidFill>
                  <a:schemeClr val="lt1"/>
                </a:solidFill>
              </a:defRPr>
            </a:lvl7pPr>
            <a:lvl8pPr lvl="7" algn="ctr">
              <a:spcBef>
                <a:spcPts val="600"/>
              </a:spcBef>
              <a:spcAft>
                <a:spcPts val="0"/>
              </a:spcAft>
              <a:buSzPts val="980"/>
              <a:buNone/>
              <a:defRPr>
                <a:solidFill>
                  <a:schemeClr val="lt1"/>
                </a:solidFill>
              </a:defRPr>
            </a:lvl8pPr>
            <a:lvl9pPr lvl="8" algn="ctr">
              <a:spcBef>
                <a:spcPts val="600"/>
              </a:spcBef>
              <a:spcAft>
                <a:spcPts val="600"/>
              </a:spcAft>
              <a:buSzPts val="980"/>
              <a:buNone/>
              <a:defRPr>
                <a:solidFill>
                  <a:schemeClr val="lt1"/>
                </a:solidFill>
              </a:defRPr>
            </a:lvl9pPr>
          </a:lstStyle>
          <a:p/>
        </p:txBody>
      </p:sp>
      <p:sp>
        <p:nvSpPr>
          <p:cNvPr id="14" name="Google Shape;14;p18"/>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18"/>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18"/>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noramic Picture with Caption">
  <p:cSld name="Panoramic Picture with Caption">
    <p:spTree>
      <p:nvGrpSpPr>
        <p:cNvPr id="71" name="Shape 71"/>
        <p:cNvGrpSpPr/>
        <p:nvPr/>
      </p:nvGrpSpPr>
      <p:grpSpPr>
        <a:xfrm>
          <a:off x="0" y="0"/>
          <a:ext cx="0" cy="0"/>
          <a:chOff x="0" y="0"/>
          <a:chExt cx="0" cy="0"/>
        </a:xfrm>
      </p:grpSpPr>
      <p:pic>
        <p:nvPicPr>
          <p:cNvPr descr="Slate-V2-HD-panoPhotoInset.png" id="72" name="Google Shape;72;p27"/>
          <p:cNvPicPr preferRelativeResize="0"/>
          <p:nvPr/>
        </p:nvPicPr>
        <p:blipFill rotWithShape="1">
          <a:blip r:embed="rId2">
            <a:alphaModFix/>
          </a:blip>
          <a:srcRect b="0" l="0" r="0" t="0"/>
          <a:stretch/>
        </p:blipFill>
        <p:spPr>
          <a:xfrm>
            <a:off x="1013883" y="547807"/>
            <a:ext cx="10141799" cy="3816806"/>
          </a:xfrm>
          <a:prstGeom prst="rect">
            <a:avLst/>
          </a:prstGeom>
          <a:noFill/>
          <a:ln>
            <a:noFill/>
          </a:ln>
        </p:spPr>
      </p:pic>
      <p:sp>
        <p:nvSpPr>
          <p:cNvPr id="73" name="Google Shape;73;p27"/>
          <p:cNvSpPr txBox="1"/>
          <p:nvPr>
            <p:ph type="title"/>
          </p:nvPr>
        </p:nvSpPr>
        <p:spPr>
          <a:xfrm>
            <a:off x="913806" y="4565255"/>
            <a:ext cx="10355326" cy="54347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2800"/>
              <a:buFont typeface="Arial"/>
              <a:buNone/>
              <a:defRPr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27"/>
          <p:cNvSpPr/>
          <p:nvPr>
            <p:ph idx="2" type="pic"/>
          </p:nvPr>
        </p:nvSpPr>
        <p:spPr>
          <a:xfrm>
            <a:off x="1169349" y="695009"/>
            <a:ext cx="9845346" cy="3525671"/>
          </a:xfrm>
          <a:prstGeom prst="rect">
            <a:avLst/>
          </a:prstGeom>
          <a:noFill/>
          <a:ln>
            <a:noFill/>
          </a:ln>
          <a:effectLst>
            <a:outerShdw blurRad="38100" dir="4440000" dist="25400">
              <a:srgbClr val="000000">
                <a:alpha val="35686"/>
              </a:srgbClr>
            </a:outerShdw>
          </a:effectLst>
        </p:spPr>
      </p:sp>
      <p:sp>
        <p:nvSpPr>
          <p:cNvPr id="75" name="Google Shape;75;p27"/>
          <p:cNvSpPr txBox="1"/>
          <p:nvPr>
            <p:ph idx="1" type="body"/>
          </p:nvPr>
        </p:nvSpPr>
        <p:spPr>
          <a:xfrm>
            <a:off x="913795" y="5247728"/>
            <a:ext cx="10353762" cy="5434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76" name="Google Shape;76;p27"/>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7"/>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27"/>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aption">
  <p:cSld name="Title and Caption">
    <p:spTree>
      <p:nvGrpSpPr>
        <p:cNvPr id="79" name="Shape 79"/>
        <p:cNvGrpSpPr/>
        <p:nvPr/>
      </p:nvGrpSpPr>
      <p:grpSpPr>
        <a:xfrm>
          <a:off x="0" y="0"/>
          <a:ext cx="0" cy="0"/>
          <a:chOff x="0" y="0"/>
          <a:chExt cx="0" cy="0"/>
        </a:xfrm>
      </p:grpSpPr>
      <p:sp>
        <p:nvSpPr>
          <p:cNvPr id="80" name="Google Shape;80;p28"/>
          <p:cNvSpPr txBox="1"/>
          <p:nvPr>
            <p:ph type="title"/>
          </p:nvPr>
        </p:nvSpPr>
        <p:spPr>
          <a:xfrm>
            <a:off x="913795" y="608437"/>
            <a:ext cx="10353762" cy="353434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4000"/>
              <a:buFont typeface="Arial"/>
              <a:buNone/>
              <a:defRPr sz="4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28"/>
          <p:cNvSpPr txBox="1"/>
          <p:nvPr>
            <p:ph idx="1" type="body"/>
          </p:nvPr>
        </p:nvSpPr>
        <p:spPr>
          <a:xfrm>
            <a:off x="913794" y="4295180"/>
            <a:ext cx="10353763" cy="150182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2" name="Google Shape;82;p28"/>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8"/>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28"/>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with Caption">
  <p:cSld name="Quote with Caption">
    <p:spTree>
      <p:nvGrpSpPr>
        <p:cNvPr id="85" name="Shape 85"/>
        <p:cNvGrpSpPr/>
        <p:nvPr/>
      </p:nvGrpSpPr>
      <p:grpSpPr>
        <a:xfrm>
          <a:off x="0" y="0"/>
          <a:ext cx="0" cy="0"/>
          <a:chOff x="0" y="0"/>
          <a:chExt cx="0" cy="0"/>
        </a:xfrm>
      </p:grpSpPr>
      <p:sp>
        <p:nvSpPr>
          <p:cNvPr id="86" name="Google Shape;86;p29"/>
          <p:cNvSpPr txBox="1"/>
          <p:nvPr>
            <p:ph type="title"/>
          </p:nvPr>
        </p:nvSpPr>
        <p:spPr>
          <a:xfrm>
            <a:off x="1446212" y="609600"/>
            <a:ext cx="9302752" cy="2992904"/>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3600"/>
              <a:buFont typeface="Arial"/>
              <a:buNone/>
              <a:defRPr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9"/>
          <p:cNvSpPr txBox="1"/>
          <p:nvPr>
            <p:ph idx="1" type="body"/>
          </p:nvPr>
        </p:nvSpPr>
        <p:spPr>
          <a:xfrm>
            <a:off x="1720644" y="3610032"/>
            <a:ext cx="8752299" cy="532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r">
              <a:lnSpc>
                <a:spcPct val="110000"/>
              </a:lnSpc>
              <a:spcBef>
                <a:spcPts val="280"/>
              </a:spcBef>
              <a:spcAft>
                <a:spcPts val="0"/>
              </a:spcAft>
              <a:buSzPts val="980"/>
              <a:buNone/>
              <a:defRPr sz="14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8" name="Google Shape;88;p29"/>
          <p:cNvSpPr txBox="1"/>
          <p:nvPr>
            <p:ph idx="2" type="body"/>
          </p:nvPr>
        </p:nvSpPr>
        <p:spPr>
          <a:xfrm>
            <a:off x="913794" y="4304353"/>
            <a:ext cx="10353763" cy="1489496"/>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89" name="Google Shape;89;p29"/>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9"/>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9"/>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29"/>
          <p:cNvSpPr txBox="1"/>
          <p:nvPr/>
        </p:nvSpPr>
        <p:spPr>
          <a:xfrm>
            <a:off x="990600" y="884796"/>
            <a:ext cx="609600" cy="584776"/>
          </a:xfrm>
          <a:prstGeom prst="rect">
            <a:avLst/>
          </a:prstGeom>
          <a:noFill/>
          <a:ln>
            <a:noFill/>
          </a:ln>
        </p:spPr>
        <p:txBody>
          <a:bodyPr anchorCtr="0" anchor="ctr" bIns="45700" lIns="91425" spcFirstLastPara="1" rIns="91425" wrap="square" tIns="45700">
            <a:noAutofit/>
          </a:bodyPr>
          <a:lstStyle/>
          <a:p>
            <a:pPr indent="0" lvl="0" marL="0" marR="0" rtl="0" algn="l">
              <a:spcBef>
                <a:spcPts val="0"/>
              </a:spcBef>
              <a:spcAft>
                <a:spcPts val="0"/>
              </a:spcAft>
              <a:buClr>
                <a:schemeClr val="lt1"/>
              </a:buClr>
              <a:buSzPts val="8000"/>
              <a:buFont typeface="Arial"/>
              <a:buNone/>
            </a:pPr>
            <a:r>
              <a:rPr b="0" i="0" lang="en-US" sz="8000" u="none" cap="none" strike="noStrike">
                <a:solidFill>
                  <a:schemeClr val="lt1"/>
                </a:solidFill>
                <a:latin typeface="Arial"/>
                <a:ea typeface="Arial"/>
                <a:cs typeface="Arial"/>
                <a:sym typeface="Arial"/>
              </a:rPr>
              <a:t>“</a:t>
            </a:r>
            <a:endParaRPr/>
          </a:p>
        </p:txBody>
      </p:sp>
      <p:sp>
        <p:nvSpPr>
          <p:cNvPr id="93" name="Google Shape;93;p29"/>
          <p:cNvSpPr txBox="1"/>
          <p:nvPr/>
        </p:nvSpPr>
        <p:spPr>
          <a:xfrm>
            <a:off x="10504716" y="2928258"/>
            <a:ext cx="609600" cy="584776"/>
          </a:xfrm>
          <a:prstGeom prst="rect">
            <a:avLst/>
          </a:prstGeom>
          <a:noFill/>
          <a:ln>
            <a:noFill/>
          </a:ln>
        </p:spPr>
        <p:txBody>
          <a:bodyPr anchorCtr="0" anchor="ctr" bIns="45700" lIns="91425" spcFirstLastPara="1" rIns="91425" wrap="square" tIns="45700">
            <a:noAutofit/>
          </a:bodyPr>
          <a:lstStyle/>
          <a:p>
            <a:pPr indent="0" lvl="0" marL="0" marR="0" rtl="0" algn="r">
              <a:spcBef>
                <a:spcPts val="0"/>
              </a:spcBef>
              <a:spcAft>
                <a:spcPts val="0"/>
              </a:spcAft>
              <a:buClr>
                <a:schemeClr val="lt1"/>
              </a:buClr>
              <a:buSzPts val="8000"/>
              <a:buFont typeface="Arial"/>
              <a:buNone/>
            </a:pPr>
            <a:r>
              <a:rPr b="0" i="0" lang="en-US" sz="8000" u="none" cap="none" strike="noStrike">
                <a:solidFill>
                  <a:schemeClr val="lt1"/>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me Card">
  <p:cSld name="Name Card">
    <p:spTree>
      <p:nvGrpSpPr>
        <p:cNvPr id="94" name="Shape 94"/>
        <p:cNvGrpSpPr/>
        <p:nvPr/>
      </p:nvGrpSpPr>
      <p:grpSpPr>
        <a:xfrm>
          <a:off x="0" y="0"/>
          <a:ext cx="0" cy="0"/>
          <a:chOff x="0" y="0"/>
          <a:chExt cx="0" cy="0"/>
        </a:xfrm>
      </p:grpSpPr>
      <p:sp>
        <p:nvSpPr>
          <p:cNvPr id="95" name="Google Shape;95;p30"/>
          <p:cNvSpPr txBox="1"/>
          <p:nvPr>
            <p:ph type="title"/>
          </p:nvPr>
        </p:nvSpPr>
        <p:spPr>
          <a:xfrm>
            <a:off x="913794" y="2126942"/>
            <a:ext cx="10353763" cy="2511835"/>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3200"/>
              <a:buFont typeface="Arial"/>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30"/>
          <p:cNvSpPr txBox="1"/>
          <p:nvPr>
            <p:ph idx="1" type="body"/>
          </p:nvPr>
        </p:nvSpPr>
        <p:spPr>
          <a:xfrm>
            <a:off x="913784" y="4650556"/>
            <a:ext cx="10352199" cy="114064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980"/>
              <a:buNone/>
              <a:defRPr sz="1400"/>
            </a:lvl2pPr>
            <a:lvl3pPr indent="-228600" lvl="2" marL="1371600" algn="l">
              <a:spcBef>
                <a:spcPts val="600"/>
              </a:spcBef>
              <a:spcAft>
                <a:spcPts val="0"/>
              </a:spcAft>
              <a:buSzPts val="840"/>
              <a:buNone/>
              <a:defRPr sz="1200"/>
            </a:lvl3pPr>
            <a:lvl4pPr indent="-228600" lvl="3" marL="1828800" algn="l">
              <a:spcBef>
                <a:spcPts val="600"/>
              </a:spcBef>
              <a:spcAft>
                <a:spcPts val="0"/>
              </a:spcAft>
              <a:buSzPts val="700"/>
              <a:buNone/>
              <a:defRPr sz="1000"/>
            </a:lvl4pPr>
            <a:lvl5pPr indent="-228600" lvl="4" marL="2286000" algn="l">
              <a:spcBef>
                <a:spcPts val="600"/>
              </a:spcBef>
              <a:spcAft>
                <a:spcPts val="0"/>
              </a:spcAft>
              <a:buSzPts val="700"/>
              <a:buNone/>
              <a:defRPr sz="1000"/>
            </a:lvl5pPr>
            <a:lvl6pPr indent="-228600" lvl="5" marL="2743200" algn="l">
              <a:spcBef>
                <a:spcPts val="600"/>
              </a:spcBef>
              <a:spcAft>
                <a:spcPts val="0"/>
              </a:spcAft>
              <a:buSzPts val="700"/>
              <a:buNone/>
              <a:defRPr sz="1000"/>
            </a:lvl6pPr>
            <a:lvl7pPr indent="-228600" lvl="6" marL="3200400" algn="l">
              <a:spcBef>
                <a:spcPts val="600"/>
              </a:spcBef>
              <a:spcAft>
                <a:spcPts val="0"/>
              </a:spcAft>
              <a:buSzPts val="700"/>
              <a:buNone/>
              <a:defRPr sz="1000"/>
            </a:lvl7pPr>
            <a:lvl8pPr indent="-228600" lvl="7" marL="3657600" algn="l">
              <a:spcBef>
                <a:spcPts val="600"/>
              </a:spcBef>
              <a:spcAft>
                <a:spcPts val="0"/>
              </a:spcAft>
              <a:buSzPts val="700"/>
              <a:buNone/>
              <a:defRPr sz="1000"/>
            </a:lvl8pPr>
            <a:lvl9pPr indent="-228600" lvl="8" marL="4114800" algn="l">
              <a:spcBef>
                <a:spcPts val="600"/>
              </a:spcBef>
              <a:spcAft>
                <a:spcPts val="600"/>
              </a:spcAft>
              <a:buSzPts val="700"/>
              <a:buNone/>
              <a:defRPr sz="1000"/>
            </a:lvl9pPr>
          </a:lstStyle>
          <a:p/>
        </p:txBody>
      </p:sp>
      <p:sp>
        <p:nvSpPr>
          <p:cNvPr id="97" name="Google Shape;97;p30"/>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30"/>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0"/>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mn">
  <p:cSld name="3 Column">
    <p:spTree>
      <p:nvGrpSpPr>
        <p:cNvPr id="100" name="Shape 100"/>
        <p:cNvGrpSpPr/>
        <p:nvPr/>
      </p:nvGrpSpPr>
      <p:grpSpPr>
        <a:xfrm>
          <a:off x="0" y="0"/>
          <a:ext cx="0" cy="0"/>
          <a:chOff x="0" y="0"/>
          <a:chExt cx="0" cy="0"/>
        </a:xfrm>
      </p:grpSpPr>
      <p:sp>
        <p:nvSpPr>
          <p:cNvPr id="101" name="Google Shape;101;p31"/>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31"/>
          <p:cNvSpPr txBox="1"/>
          <p:nvPr>
            <p:ph idx="1" type="body"/>
          </p:nvPr>
        </p:nvSpPr>
        <p:spPr>
          <a:xfrm>
            <a:off x="913795" y="1885950"/>
            <a:ext cx="3300984" cy="76478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40"/>
              </a:spcBef>
              <a:spcAft>
                <a:spcPts val="0"/>
              </a:spcAft>
              <a:buSzPts val="1540"/>
              <a:buNone/>
              <a:defRPr b="0" sz="22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3" name="Google Shape;103;p31"/>
          <p:cNvSpPr txBox="1"/>
          <p:nvPr>
            <p:ph idx="2" type="body"/>
          </p:nvPr>
        </p:nvSpPr>
        <p:spPr>
          <a:xfrm>
            <a:off x="913795" y="2768112"/>
            <a:ext cx="3300984" cy="302308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4" name="Google Shape;104;p31"/>
          <p:cNvSpPr txBox="1"/>
          <p:nvPr>
            <p:ph idx="3" type="body"/>
          </p:nvPr>
        </p:nvSpPr>
        <p:spPr>
          <a:xfrm>
            <a:off x="4446711" y="1885949"/>
            <a:ext cx="3300984" cy="76478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40"/>
              </a:spcBef>
              <a:spcAft>
                <a:spcPts val="0"/>
              </a:spcAft>
              <a:buSzPts val="1540"/>
              <a:buNone/>
              <a:defRPr b="0" sz="22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5" name="Google Shape;105;p31"/>
          <p:cNvSpPr txBox="1"/>
          <p:nvPr>
            <p:ph idx="4" type="body"/>
          </p:nvPr>
        </p:nvSpPr>
        <p:spPr>
          <a:xfrm>
            <a:off x="4441435" y="2768112"/>
            <a:ext cx="3300984" cy="302308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6" name="Google Shape;106;p31"/>
          <p:cNvSpPr txBox="1"/>
          <p:nvPr>
            <p:ph idx="5" type="body"/>
          </p:nvPr>
        </p:nvSpPr>
        <p:spPr>
          <a:xfrm>
            <a:off x="7966572" y="1885950"/>
            <a:ext cx="3300984" cy="76478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40"/>
              </a:spcBef>
              <a:spcAft>
                <a:spcPts val="0"/>
              </a:spcAft>
              <a:buSzPts val="1540"/>
              <a:buNone/>
              <a:defRPr b="0" sz="22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07" name="Google Shape;107;p31"/>
          <p:cNvSpPr txBox="1"/>
          <p:nvPr>
            <p:ph idx="6" type="body"/>
          </p:nvPr>
        </p:nvSpPr>
        <p:spPr>
          <a:xfrm>
            <a:off x="7966572" y="2768110"/>
            <a:ext cx="3300984" cy="302308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08" name="Google Shape;108;p31"/>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31"/>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31"/>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Picture Column">
  <p:cSld name="3 Picture Column">
    <p:spTree>
      <p:nvGrpSpPr>
        <p:cNvPr id="111" name="Shape 111"/>
        <p:cNvGrpSpPr/>
        <p:nvPr/>
      </p:nvGrpSpPr>
      <p:grpSpPr>
        <a:xfrm>
          <a:off x="0" y="0"/>
          <a:ext cx="0" cy="0"/>
          <a:chOff x="0" y="0"/>
          <a:chExt cx="0" cy="0"/>
        </a:xfrm>
      </p:grpSpPr>
      <p:pic>
        <p:nvPicPr>
          <p:cNvPr descr="Slate-V2-HD-3colPhotoInset.png" id="112" name="Google Shape;112;p32"/>
          <p:cNvPicPr preferRelativeResize="0"/>
          <p:nvPr/>
        </p:nvPicPr>
        <p:blipFill rotWithShape="1">
          <a:blip r:embed="rId2">
            <a:alphaModFix/>
          </a:blip>
          <a:srcRect b="0" l="0" r="0" t="0"/>
          <a:stretch/>
        </p:blipFill>
        <p:spPr>
          <a:xfrm>
            <a:off x="897962" y="1818214"/>
            <a:ext cx="3339972" cy="1847851"/>
          </a:xfrm>
          <a:prstGeom prst="rect">
            <a:avLst/>
          </a:prstGeom>
          <a:noFill/>
          <a:ln>
            <a:noFill/>
          </a:ln>
        </p:spPr>
      </p:pic>
      <p:pic>
        <p:nvPicPr>
          <p:cNvPr descr="Slate-V2-HD-3colPhotoInset.png" id="113" name="Google Shape;113;p32"/>
          <p:cNvPicPr preferRelativeResize="0"/>
          <p:nvPr/>
        </p:nvPicPr>
        <p:blipFill rotWithShape="1">
          <a:blip r:embed="rId2">
            <a:alphaModFix/>
          </a:blip>
          <a:srcRect b="0" l="0" r="0" t="0"/>
          <a:stretch/>
        </p:blipFill>
        <p:spPr>
          <a:xfrm>
            <a:off x="4403800" y="1818214"/>
            <a:ext cx="3339972" cy="1847851"/>
          </a:xfrm>
          <a:prstGeom prst="rect">
            <a:avLst/>
          </a:prstGeom>
          <a:noFill/>
          <a:ln>
            <a:noFill/>
          </a:ln>
        </p:spPr>
      </p:pic>
      <p:pic>
        <p:nvPicPr>
          <p:cNvPr descr="Slate-V2-HD-3colPhotoInset.png" id="114" name="Google Shape;114;p32"/>
          <p:cNvPicPr preferRelativeResize="0"/>
          <p:nvPr/>
        </p:nvPicPr>
        <p:blipFill rotWithShape="1">
          <a:blip r:embed="rId2">
            <a:alphaModFix/>
          </a:blip>
          <a:srcRect b="0" l="0" r="0" t="0"/>
          <a:stretch/>
        </p:blipFill>
        <p:spPr>
          <a:xfrm>
            <a:off x="7936051" y="1818214"/>
            <a:ext cx="3339972" cy="1847851"/>
          </a:xfrm>
          <a:prstGeom prst="rect">
            <a:avLst/>
          </a:prstGeom>
          <a:noFill/>
          <a:ln>
            <a:noFill/>
          </a:ln>
        </p:spPr>
      </p:pic>
      <p:sp>
        <p:nvSpPr>
          <p:cNvPr id="115" name="Google Shape;115;p32"/>
          <p:cNvSpPr txBox="1"/>
          <p:nvPr>
            <p:ph type="title"/>
          </p:nvPr>
        </p:nvSpPr>
        <p:spPr>
          <a:xfrm>
            <a:off x="913794" y="609600"/>
            <a:ext cx="10353763"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32"/>
          <p:cNvSpPr txBox="1"/>
          <p:nvPr>
            <p:ph idx="1" type="body"/>
          </p:nvPr>
        </p:nvSpPr>
        <p:spPr>
          <a:xfrm>
            <a:off x="913795"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17" name="Google Shape;117;p32"/>
          <p:cNvSpPr/>
          <p:nvPr>
            <p:ph idx="2" type="pic"/>
          </p:nvPr>
        </p:nvSpPr>
        <p:spPr>
          <a:xfrm>
            <a:off x="1018102" y="1938918"/>
            <a:ext cx="3092368" cy="1602954"/>
          </a:xfrm>
          <a:prstGeom prst="roundRect">
            <a:avLst>
              <a:gd fmla="val 1858" name="adj"/>
            </a:avLst>
          </a:prstGeom>
          <a:noFill/>
          <a:ln>
            <a:noFill/>
          </a:ln>
          <a:effectLst>
            <a:outerShdw blurRad="38100" dir="4440000" dist="25400">
              <a:srgbClr val="000000">
                <a:alpha val="35686"/>
              </a:srgbClr>
            </a:outerShdw>
          </a:effectLst>
        </p:spPr>
      </p:sp>
      <p:sp>
        <p:nvSpPr>
          <p:cNvPr id="118" name="Google Shape;118;p32"/>
          <p:cNvSpPr txBox="1"/>
          <p:nvPr>
            <p:ph idx="3" type="body"/>
          </p:nvPr>
        </p:nvSpPr>
        <p:spPr>
          <a:xfrm>
            <a:off x="913795" y="4572443"/>
            <a:ext cx="3300984" cy="121875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19" name="Google Shape;119;p32"/>
          <p:cNvSpPr txBox="1"/>
          <p:nvPr>
            <p:ph idx="4" type="body"/>
          </p:nvPr>
        </p:nvSpPr>
        <p:spPr>
          <a:xfrm>
            <a:off x="4442788"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0" name="Google Shape;120;p32"/>
          <p:cNvSpPr/>
          <p:nvPr>
            <p:ph idx="5" type="pic"/>
          </p:nvPr>
        </p:nvSpPr>
        <p:spPr>
          <a:xfrm>
            <a:off x="4545743" y="1939094"/>
            <a:ext cx="3092368" cy="1608164"/>
          </a:xfrm>
          <a:prstGeom prst="roundRect">
            <a:avLst>
              <a:gd fmla="val 1858" name="adj"/>
            </a:avLst>
          </a:prstGeom>
          <a:noFill/>
          <a:ln>
            <a:noFill/>
          </a:ln>
          <a:effectLst>
            <a:outerShdw blurRad="38100" dir="4440000" dist="25400">
              <a:srgbClr val="000000">
                <a:alpha val="35686"/>
              </a:srgbClr>
            </a:outerShdw>
          </a:effectLst>
        </p:spPr>
      </p:sp>
      <p:sp>
        <p:nvSpPr>
          <p:cNvPr id="121" name="Google Shape;121;p32"/>
          <p:cNvSpPr txBox="1"/>
          <p:nvPr>
            <p:ph idx="6" type="body"/>
          </p:nvPr>
        </p:nvSpPr>
        <p:spPr>
          <a:xfrm>
            <a:off x="4441435" y="4572442"/>
            <a:ext cx="3300984" cy="121875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2" name="Google Shape;122;p32"/>
          <p:cNvSpPr txBox="1"/>
          <p:nvPr>
            <p:ph idx="7" type="body"/>
          </p:nvPr>
        </p:nvSpPr>
        <p:spPr>
          <a:xfrm>
            <a:off x="7966697" y="3904106"/>
            <a:ext cx="3300984" cy="576262"/>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00"/>
              </a:spcBef>
              <a:spcAft>
                <a:spcPts val="0"/>
              </a:spcAft>
              <a:buSzPts val="1400"/>
              <a:buNone/>
              <a:defRPr b="0" sz="2000">
                <a:solidFill>
                  <a:schemeClr val="lt1"/>
                </a:solidFill>
              </a:defRPr>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123" name="Google Shape;123;p32"/>
          <p:cNvSpPr/>
          <p:nvPr>
            <p:ph idx="8" type="pic"/>
          </p:nvPr>
        </p:nvSpPr>
        <p:spPr>
          <a:xfrm>
            <a:off x="8075698" y="1934432"/>
            <a:ext cx="3092368" cy="1607294"/>
          </a:xfrm>
          <a:prstGeom prst="roundRect">
            <a:avLst>
              <a:gd fmla="val 1858" name="adj"/>
            </a:avLst>
          </a:prstGeom>
          <a:noFill/>
          <a:ln>
            <a:noFill/>
          </a:ln>
          <a:effectLst>
            <a:outerShdw blurRad="38100" dir="4440000" dist="25400">
              <a:srgbClr val="000000">
                <a:alpha val="35686"/>
              </a:srgbClr>
            </a:outerShdw>
          </a:effectLst>
        </p:spPr>
      </p:sp>
      <p:sp>
        <p:nvSpPr>
          <p:cNvPr id="124" name="Google Shape;124;p32"/>
          <p:cNvSpPr txBox="1"/>
          <p:nvPr>
            <p:ph idx="9" type="body"/>
          </p:nvPr>
        </p:nvSpPr>
        <p:spPr>
          <a:xfrm>
            <a:off x="7966572" y="4572442"/>
            <a:ext cx="3300984" cy="1218758"/>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280"/>
              </a:spcBef>
              <a:spcAft>
                <a:spcPts val="0"/>
              </a:spcAft>
              <a:buSzPts val="980"/>
              <a:buNone/>
              <a:defRPr sz="14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125" name="Google Shape;125;p32"/>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6" name="Google Shape;126;p32"/>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32"/>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7" name="Shape 17"/>
        <p:cNvGrpSpPr/>
        <p:nvPr/>
      </p:nvGrpSpPr>
      <p:grpSpPr>
        <a:xfrm>
          <a:off x="0" y="0"/>
          <a:ext cx="0" cy="0"/>
          <a:chOff x="0" y="0"/>
          <a:chExt cx="0" cy="0"/>
        </a:xfrm>
      </p:grpSpPr>
      <p:sp>
        <p:nvSpPr>
          <p:cNvPr id="18" name="Google Shape;18;p19"/>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9"/>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20" name="Google Shape;20;p19"/>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9"/>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19"/>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 name="Shape 23"/>
        <p:cNvGrpSpPr/>
        <p:nvPr/>
      </p:nvGrpSpPr>
      <p:grpSpPr>
        <a:xfrm>
          <a:off x="0" y="0"/>
          <a:ext cx="0" cy="0"/>
          <a:chOff x="0" y="0"/>
          <a:chExt cx="0" cy="0"/>
        </a:xfrm>
      </p:grpSpPr>
      <p:sp>
        <p:nvSpPr>
          <p:cNvPr id="24" name="Google Shape;24;p20"/>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0"/>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0"/>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0"/>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21"/>
          <p:cNvSpPr txBox="1"/>
          <p:nvPr>
            <p:ph type="title"/>
          </p:nvPr>
        </p:nvSpPr>
        <p:spPr>
          <a:xfrm>
            <a:off x="1295401" y="1761067"/>
            <a:ext cx="9590550" cy="1828813"/>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4000"/>
              <a:buFont typeface="Arial"/>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21"/>
          <p:cNvSpPr txBox="1"/>
          <p:nvPr>
            <p:ph idx="1" type="body"/>
          </p:nvPr>
        </p:nvSpPr>
        <p:spPr>
          <a:xfrm>
            <a:off x="1295401" y="3763439"/>
            <a:ext cx="9590550" cy="1333494"/>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400"/>
              </a:spcBef>
              <a:spcAft>
                <a:spcPts val="0"/>
              </a:spcAft>
              <a:buSzPts val="1400"/>
              <a:buNone/>
              <a:defRPr sz="2000">
                <a:solidFill>
                  <a:schemeClr val="lt1"/>
                </a:solidFill>
              </a:defRPr>
            </a:lvl1pPr>
            <a:lvl2pPr indent="-228600" lvl="1" marL="914400" algn="l">
              <a:spcBef>
                <a:spcPts val="600"/>
              </a:spcBef>
              <a:spcAft>
                <a:spcPts val="0"/>
              </a:spcAft>
              <a:buSzPts val="1260"/>
              <a:buNone/>
              <a:defRPr sz="1800">
                <a:solidFill>
                  <a:schemeClr val="lt1"/>
                </a:solidFill>
              </a:defRPr>
            </a:lvl2pPr>
            <a:lvl3pPr indent="-228600" lvl="2" marL="1371600" algn="l">
              <a:spcBef>
                <a:spcPts val="600"/>
              </a:spcBef>
              <a:spcAft>
                <a:spcPts val="0"/>
              </a:spcAft>
              <a:buSzPts val="1120"/>
              <a:buNone/>
              <a:defRPr sz="1600">
                <a:solidFill>
                  <a:schemeClr val="lt1"/>
                </a:solidFill>
              </a:defRPr>
            </a:lvl3pPr>
            <a:lvl4pPr indent="-228600" lvl="3" marL="1828800" algn="l">
              <a:spcBef>
                <a:spcPts val="600"/>
              </a:spcBef>
              <a:spcAft>
                <a:spcPts val="0"/>
              </a:spcAft>
              <a:buSzPts val="980"/>
              <a:buNone/>
              <a:defRPr sz="1400">
                <a:solidFill>
                  <a:schemeClr val="lt1"/>
                </a:solidFill>
              </a:defRPr>
            </a:lvl4pPr>
            <a:lvl5pPr indent="-228600" lvl="4" marL="2286000" algn="l">
              <a:spcBef>
                <a:spcPts val="600"/>
              </a:spcBef>
              <a:spcAft>
                <a:spcPts val="0"/>
              </a:spcAft>
              <a:buSzPts val="980"/>
              <a:buNone/>
              <a:defRPr sz="1400">
                <a:solidFill>
                  <a:schemeClr val="lt1"/>
                </a:solidFill>
              </a:defRPr>
            </a:lvl5pPr>
            <a:lvl6pPr indent="-228600" lvl="5" marL="2743200" algn="l">
              <a:spcBef>
                <a:spcPts val="600"/>
              </a:spcBef>
              <a:spcAft>
                <a:spcPts val="0"/>
              </a:spcAft>
              <a:buSzPts val="980"/>
              <a:buNone/>
              <a:defRPr sz="1400">
                <a:solidFill>
                  <a:schemeClr val="lt1"/>
                </a:solidFill>
              </a:defRPr>
            </a:lvl6pPr>
            <a:lvl7pPr indent="-228600" lvl="6" marL="3200400" algn="l">
              <a:spcBef>
                <a:spcPts val="600"/>
              </a:spcBef>
              <a:spcAft>
                <a:spcPts val="0"/>
              </a:spcAft>
              <a:buSzPts val="980"/>
              <a:buNone/>
              <a:defRPr sz="1400">
                <a:solidFill>
                  <a:schemeClr val="lt1"/>
                </a:solidFill>
              </a:defRPr>
            </a:lvl7pPr>
            <a:lvl8pPr indent="-228600" lvl="7" marL="3657600" algn="l">
              <a:spcBef>
                <a:spcPts val="600"/>
              </a:spcBef>
              <a:spcAft>
                <a:spcPts val="0"/>
              </a:spcAft>
              <a:buSzPts val="980"/>
              <a:buNone/>
              <a:defRPr sz="1400">
                <a:solidFill>
                  <a:schemeClr val="lt1"/>
                </a:solidFill>
              </a:defRPr>
            </a:lvl8pPr>
            <a:lvl9pPr indent="-228600" lvl="8" marL="4114800" algn="l">
              <a:spcBef>
                <a:spcPts val="600"/>
              </a:spcBef>
              <a:spcAft>
                <a:spcPts val="600"/>
              </a:spcAft>
              <a:buSzPts val="980"/>
              <a:buNone/>
              <a:defRPr sz="1400">
                <a:solidFill>
                  <a:schemeClr val="lt1"/>
                </a:solidFill>
              </a:defRPr>
            </a:lvl9pPr>
          </a:lstStyle>
          <a:p/>
        </p:txBody>
      </p:sp>
      <p:sp>
        <p:nvSpPr>
          <p:cNvPr id="31" name="Google Shape;31;p21"/>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1"/>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1"/>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22"/>
          <p:cNvSpPr txBox="1"/>
          <p:nvPr>
            <p:ph type="title"/>
          </p:nvPr>
        </p:nvSpPr>
        <p:spPr>
          <a:xfrm>
            <a:off x="913795" y="609600"/>
            <a:ext cx="10353762" cy="1261872"/>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22"/>
          <p:cNvSpPr txBox="1"/>
          <p:nvPr>
            <p:ph idx="1" type="body"/>
          </p:nvPr>
        </p:nvSpPr>
        <p:spPr>
          <a:xfrm>
            <a:off x="913795" y="2076450"/>
            <a:ext cx="4856841" cy="362267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37" name="Google Shape;37;p22"/>
          <p:cNvSpPr txBox="1"/>
          <p:nvPr>
            <p:ph idx="2" type="body"/>
          </p:nvPr>
        </p:nvSpPr>
        <p:spPr>
          <a:xfrm>
            <a:off x="6410716" y="2076451"/>
            <a:ext cx="4856841" cy="3622672"/>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38" name="Google Shape;38;p22"/>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2"/>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22"/>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pic>
        <p:nvPicPr>
          <p:cNvPr descr="Slate-V2-HD-compPhotoInset.png" id="42" name="Google Shape;42;p23"/>
          <p:cNvPicPr preferRelativeResize="0"/>
          <p:nvPr/>
        </p:nvPicPr>
        <p:blipFill rotWithShape="1">
          <a:blip r:embed="rId2">
            <a:alphaModFix/>
          </a:blip>
          <a:srcRect b="0" l="0" r="0" t="0"/>
          <a:stretch/>
        </p:blipFill>
        <p:spPr>
          <a:xfrm>
            <a:off x="913795" y="1734506"/>
            <a:ext cx="5029200" cy="4099959"/>
          </a:xfrm>
          <a:prstGeom prst="rect">
            <a:avLst/>
          </a:prstGeom>
          <a:noFill/>
          <a:ln>
            <a:noFill/>
          </a:ln>
        </p:spPr>
      </p:pic>
      <p:pic>
        <p:nvPicPr>
          <p:cNvPr descr="Slate-V2-HD-compPhotoInset.png" id="43" name="Google Shape;43;p23"/>
          <p:cNvPicPr preferRelativeResize="0"/>
          <p:nvPr/>
        </p:nvPicPr>
        <p:blipFill rotWithShape="1">
          <a:blip r:embed="rId2">
            <a:alphaModFix/>
          </a:blip>
          <a:srcRect b="0" l="0" r="0" t="0"/>
          <a:stretch/>
        </p:blipFill>
        <p:spPr>
          <a:xfrm>
            <a:off x="6238357" y="1734506"/>
            <a:ext cx="5029200" cy="4099959"/>
          </a:xfrm>
          <a:prstGeom prst="rect">
            <a:avLst/>
          </a:prstGeom>
          <a:noFill/>
          <a:ln>
            <a:noFill/>
          </a:ln>
        </p:spPr>
      </p:pic>
      <p:sp>
        <p:nvSpPr>
          <p:cNvPr id="44" name="Google Shape;44;p23"/>
          <p:cNvSpPr txBox="1"/>
          <p:nvPr>
            <p:ph type="title"/>
          </p:nvPr>
        </p:nvSpPr>
        <p:spPr>
          <a:xfrm>
            <a:off x="913795" y="609600"/>
            <a:ext cx="10353762" cy="97045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algn="ctr">
              <a:lnSpc>
                <a:spcPct val="90000"/>
              </a:lnSpc>
              <a:spcBef>
                <a:spcPts val="0"/>
              </a:spcBef>
              <a:spcAft>
                <a:spcPts val="0"/>
              </a:spcAft>
              <a:buClr>
                <a:schemeClr val="lt2"/>
              </a:buClr>
              <a:buSzPts val="4600"/>
              <a:buFont typeface="Arial"/>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23"/>
          <p:cNvSpPr txBox="1"/>
          <p:nvPr>
            <p:ph idx="1" type="body"/>
          </p:nvPr>
        </p:nvSpPr>
        <p:spPr>
          <a:xfrm>
            <a:off x="1046013" y="1855153"/>
            <a:ext cx="4764764" cy="692494"/>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6" name="Google Shape;46;p23"/>
          <p:cNvSpPr txBox="1"/>
          <p:nvPr>
            <p:ph idx="2" type="body"/>
          </p:nvPr>
        </p:nvSpPr>
        <p:spPr>
          <a:xfrm>
            <a:off x="1046013" y="2702103"/>
            <a:ext cx="4764764" cy="30435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7" name="Google Shape;47;p23"/>
          <p:cNvSpPr txBox="1"/>
          <p:nvPr>
            <p:ph idx="3" type="body"/>
          </p:nvPr>
        </p:nvSpPr>
        <p:spPr>
          <a:xfrm>
            <a:off x="6363166" y="1855152"/>
            <a:ext cx="4779582" cy="692495"/>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indent="-228600" lvl="0" marL="457200" algn="ctr">
              <a:lnSpc>
                <a:spcPct val="110000"/>
              </a:lnSpc>
              <a:spcBef>
                <a:spcPts val="480"/>
              </a:spcBef>
              <a:spcAft>
                <a:spcPts val="0"/>
              </a:spcAft>
              <a:buSzPts val="1680"/>
              <a:buNone/>
              <a:defRPr b="0" sz="2400"/>
            </a:lvl1pPr>
            <a:lvl2pPr indent="-228600" lvl="1" marL="914400" algn="l">
              <a:spcBef>
                <a:spcPts val="600"/>
              </a:spcBef>
              <a:spcAft>
                <a:spcPts val="0"/>
              </a:spcAft>
              <a:buSzPts val="1400"/>
              <a:buNone/>
              <a:defRPr b="1" sz="2000"/>
            </a:lvl2pPr>
            <a:lvl3pPr indent="-228600" lvl="2" marL="1371600" algn="l">
              <a:spcBef>
                <a:spcPts val="600"/>
              </a:spcBef>
              <a:spcAft>
                <a:spcPts val="0"/>
              </a:spcAft>
              <a:buSzPts val="1260"/>
              <a:buNone/>
              <a:defRPr b="1" sz="1800"/>
            </a:lvl3pPr>
            <a:lvl4pPr indent="-228600" lvl="3" marL="1828800" algn="l">
              <a:spcBef>
                <a:spcPts val="600"/>
              </a:spcBef>
              <a:spcAft>
                <a:spcPts val="0"/>
              </a:spcAft>
              <a:buSzPts val="1120"/>
              <a:buNone/>
              <a:defRPr b="1" sz="1600"/>
            </a:lvl4pPr>
            <a:lvl5pPr indent="-228600" lvl="4" marL="2286000" algn="l">
              <a:spcBef>
                <a:spcPts val="600"/>
              </a:spcBef>
              <a:spcAft>
                <a:spcPts val="0"/>
              </a:spcAft>
              <a:buSzPts val="1120"/>
              <a:buNone/>
              <a:defRPr b="1" sz="1600"/>
            </a:lvl5pPr>
            <a:lvl6pPr indent="-228600" lvl="5" marL="2743200" algn="l">
              <a:spcBef>
                <a:spcPts val="600"/>
              </a:spcBef>
              <a:spcAft>
                <a:spcPts val="0"/>
              </a:spcAft>
              <a:buSzPts val="1120"/>
              <a:buNone/>
              <a:defRPr b="1" sz="1600"/>
            </a:lvl6pPr>
            <a:lvl7pPr indent="-228600" lvl="6" marL="3200400" algn="l">
              <a:spcBef>
                <a:spcPts val="600"/>
              </a:spcBef>
              <a:spcAft>
                <a:spcPts val="0"/>
              </a:spcAft>
              <a:buSzPts val="1120"/>
              <a:buNone/>
              <a:defRPr b="1" sz="1600"/>
            </a:lvl7pPr>
            <a:lvl8pPr indent="-228600" lvl="7" marL="3657600" algn="l">
              <a:spcBef>
                <a:spcPts val="600"/>
              </a:spcBef>
              <a:spcAft>
                <a:spcPts val="0"/>
              </a:spcAft>
              <a:buSzPts val="1120"/>
              <a:buNone/>
              <a:defRPr b="1" sz="1600"/>
            </a:lvl8pPr>
            <a:lvl9pPr indent="-228600" lvl="8" marL="4114800" algn="l">
              <a:spcBef>
                <a:spcPts val="600"/>
              </a:spcBef>
              <a:spcAft>
                <a:spcPts val="600"/>
              </a:spcAft>
              <a:buSzPts val="1120"/>
              <a:buNone/>
              <a:defRPr b="1" sz="1600"/>
            </a:lvl9pPr>
          </a:lstStyle>
          <a:p/>
        </p:txBody>
      </p:sp>
      <p:sp>
        <p:nvSpPr>
          <p:cNvPr id="48" name="Google Shape;48;p23"/>
          <p:cNvSpPr txBox="1"/>
          <p:nvPr>
            <p:ph idx="4" type="body"/>
          </p:nvPr>
        </p:nvSpPr>
        <p:spPr>
          <a:xfrm>
            <a:off x="6363167" y="2702103"/>
            <a:ext cx="4779581" cy="3043533"/>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sz="1800"/>
            </a:lvl1pPr>
            <a:lvl2pPr indent="-299719" lvl="1" marL="914400" algn="l">
              <a:spcBef>
                <a:spcPts val="600"/>
              </a:spcBef>
              <a:spcAft>
                <a:spcPts val="0"/>
              </a:spcAft>
              <a:buSzPts val="1120"/>
              <a:buChar char="🞚"/>
              <a:defRPr sz="1600"/>
            </a:lvl2pPr>
            <a:lvl3pPr indent="-290830" lvl="2" marL="1371600" algn="l">
              <a:spcBef>
                <a:spcPts val="600"/>
              </a:spcBef>
              <a:spcAft>
                <a:spcPts val="0"/>
              </a:spcAft>
              <a:buSzPts val="980"/>
              <a:buChar char="◈"/>
              <a:defRPr sz="1400"/>
            </a:lvl3pPr>
            <a:lvl4pPr indent="-281939" lvl="3" marL="1828800" algn="l">
              <a:spcBef>
                <a:spcPts val="600"/>
              </a:spcBef>
              <a:spcAft>
                <a:spcPts val="0"/>
              </a:spcAft>
              <a:buSzPts val="840"/>
              <a:buChar char="🞚"/>
              <a:defRPr sz="1200"/>
            </a:lvl4pPr>
            <a:lvl5pPr indent="-281939" lvl="4" marL="2286000" algn="l">
              <a:spcBef>
                <a:spcPts val="600"/>
              </a:spcBef>
              <a:spcAft>
                <a:spcPts val="0"/>
              </a:spcAft>
              <a:buSzPts val="840"/>
              <a:buChar char="◈"/>
              <a:defRPr sz="1200"/>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49" name="Google Shape;49;p23"/>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23"/>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3"/>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24"/>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24"/>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24"/>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6" name="Shape 56"/>
        <p:cNvGrpSpPr/>
        <p:nvPr/>
      </p:nvGrpSpPr>
      <p:grpSpPr>
        <a:xfrm>
          <a:off x="0" y="0"/>
          <a:ext cx="0" cy="0"/>
          <a:chOff x="0" y="0"/>
          <a:chExt cx="0" cy="0"/>
        </a:xfrm>
      </p:grpSpPr>
      <p:sp>
        <p:nvSpPr>
          <p:cNvPr id="57" name="Google Shape;57;p25"/>
          <p:cNvSpPr txBox="1"/>
          <p:nvPr>
            <p:ph type="title"/>
          </p:nvPr>
        </p:nvSpPr>
        <p:spPr>
          <a:xfrm>
            <a:off x="913795" y="609600"/>
            <a:ext cx="3706889" cy="1821918"/>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rmAutofit/>
          </a:bodyPr>
          <a:lstStyle>
            <a:lvl1pPr lvl="0" algn="ctr">
              <a:lnSpc>
                <a:spcPct val="90000"/>
              </a:lnSpc>
              <a:spcBef>
                <a:spcPts val="0"/>
              </a:spcBef>
              <a:spcAft>
                <a:spcPts val="0"/>
              </a:spcAft>
              <a:buClr>
                <a:schemeClr val="lt2"/>
              </a:buClr>
              <a:buSzPts val="2800"/>
              <a:buFont typeface="Arial"/>
              <a:buNone/>
              <a:defRPr b="0" sz="2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25"/>
          <p:cNvSpPr txBox="1"/>
          <p:nvPr>
            <p:ph idx="1" type="body"/>
          </p:nvPr>
        </p:nvSpPr>
        <p:spPr>
          <a:xfrm>
            <a:off x="4855633" y="609600"/>
            <a:ext cx="6411924" cy="5080001"/>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08610" lvl="0" marL="457200" algn="l">
              <a:lnSpc>
                <a:spcPct val="110000"/>
              </a:lnSpc>
              <a:spcBef>
                <a:spcPts val="360"/>
              </a:spcBef>
              <a:spcAft>
                <a:spcPts val="0"/>
              </a:spcAft>
              <a:buSzPts val="1260"/>
              <a:buChar char="◈"/>
              <a:defRPr/>
            </a:lvl1pPr>
            <a:lvl2pPr indent="-308610" lvl="1" marL="914400" algn="l">
              <a:spcBef>
                <a:spcPts val="600"/>
              </a:spcBef>
              <a:spcAft>
                <a:spcPts val="0"/>
              </a:spcAft>
              <a:buSzPts val="1260"/>
              <a:buChar char="🞚"/>
              <a:defRPr/>
            </a:lvl2pPr>
            <a:lvl3pPr indent="-308610" lvl="2" marL="1371600" algn="l">
              <a:spcBef>
                <a:spcPts val="600"/>
              </a:spcBef>
              <a:spcAft>
                <a:spcPts val="0"/>
              </a:spcAft>
              <a:buSzPts val="1260"/>
              <a:buChar char="◈"/>
              <a:defRPr/>
            </a:lvl3pPr>
            <a:lvl4pPr indent="-308610" lvl="3" marL="1828800" algn="l">
              <a:spcBef>
                <a:spcPts val="600"/>
              </a:spcBef>
              <a:spcAft>
                <a:spcPts val="0"/>
              </a:spcAft>
              <a:buSzPts val="1260"/>
              <a:buChar char="🞚"/>
              <a:defRPr/>
            </a:lvl4pPr>
            <a:lvl5pPr indent="-308610" lvl="4" marL="2286000" algn="l">
              <a:spcBef>
                <a:spcPts val="600"/>
              </a:spcBef>
              <a:spcAft>
                <a:spcPts val="0"/>
              </a:spcAft>
              <a:buSzPts val="1260"/>
              <a:buChar char="◈"/>
              <a:defRPr/>
            </a:lvl5pPr>
            <a:lvl6pPr indent="-308610" lvl="5" marL="2743200" algn="l">
              <a:spcBef>
                <a:spcPts val="600"/>
              </a:spcBef>
              <a:spcAft>
                <a:spcPts val="0"/>
              </a:spcAft>
              <a:buSzPts val="1260"/>
              <a:buChar char="◈"/>
              <a:defRPr/>
            </a:lvl6pPr>
            <a:lvl7pPr indent="-308610" lvl="6" marL="3200400" algn="l">
              <a:spcBef>
                <a:spcPts val="600"/>
              </a:spcBef>
              <a:spcAft>
                <a:spcPts val="0"/>
              </a:spcAft>
              <a:buSzPts val="1260"/>
              <a:buChar char="◈"/>
              <a:defRPr/>
            </a:lvl7pPr>
            <a:lvl8pPr indent="-308609" lvl="7" marL="3657600" algn="l">
              <a:spcBef>
                <a:spcPts val="600"/>
              </a:spcBef>
              <a:spcAft>
                <a:spcPts val="0"/>
              </a:spcAft>
              <a:buSzPts val="1260"/>
              <a:buChar char="◈"/>
              <a:defRPr/>
            </a:lvl8pPr>
            <a:lvl9pPr indent="-308609" lvl="8" marL="4114800" algn="l">
              <a:spcBef>
                <a:spcPts val="600"/>
              </a:spcBef>
              <a:spcAft>
                <a:spcPts val="600"/>
              </a:spcAft>
              <a:buSzPts val="1260"/>
              <a:buChar char="◈"/>
              <a:defRPr/>
            </a:lvl9pPr>
          </a:lstStyle>
          <a:p/>
        </p:txBody>
      </p:sp>
      <p:sp>
        <p:nvSpPr>
          <p:cNvPr id="59" name="Google Shape;59;p25"/>
          <p:cNvSpPr txBox="1"/>
          <p:nvPr>
            <p:ph idx="2" type="body"/>
          </p:nvPr>
        </p:nvSpPr>
        <p:spPr>
          <a:xfrm>
            <a:off x="913795" y="2673351"/>
            <a:ext cx="3706889" cy="301625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60" name="Google Shape;60;p25"/>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25"/>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25"/>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3" name="Shape 63"/>
        <p:cNvGrpSpPr/>
        <p:nvPr/>
      </p:nvGrpSpPr>
      <p:grpSpPr>
        <a:xfrm>
          <a:off x="0" y="0"/>
          <a:ext cx="0" cy="0"/>
          <a:chOff x="0" y="0"/>
          <a:chExt cx="0" cy="0"/>
        </a:xfrm>
      </p:grpSpPr>
      <p:pic>
        <p:nvPicPr>
          <p:cNvPr descr="Slate-V2-HD-vertPhotoInset.png" id="64" name="Google Shape;64;p26"/>
          <p:cNvPicPr preferRelativeResize="0"/>
          <p:nvPr/>
        </p:nvPicPr>
        <p:blipFill rotWithShape="1">
          <a:blip r:embed="rId2">
            <a:alphaModFix/>
          </a:blip>
          <a:srcRect b="0" l="0" r="0" t="0"/>
          <a:stretch/>
        </p:blipFill>
        <p:spPr>
          <a:xfrm>
            <a:off x="7293665" y="609600"/>
            <a:ext cx="3584166" cy="5204832"/>
          </a:xfrm>
          <a:prstGeom prst="rect">
            <a:avLst/>
          </a:prstGeom>
          <a:noFill/>
          <a:ln>
            <a:noFill/>
          </a:ln>
        </p:spPr>
      </p:pic>
      <p:sp>
        <p:nvSpPr>
          <p:cNvPr id="65" name="Google Shape;65;p26"/>
          <p:cNvSpPr txBox="1"/>
          <p:nvPr>
            <p:ph type="title"/>
          </p:nvPr>
        </p:nvSpPr>
        <p:spPr>
          <a:xfrm>
            <a:off x="913795" y="763701"/>
            <a:ext cx="5707899" cy="1675559"/>
          </a:xfrm>
          <a:prstGeom prst="rect">
            <a:avLst/>
          </a:prstGeom>
          <a:noFill/>
          <a:ln>
            <a:noFill/>
          </a:ln>
          <a:effectLst>
            <a:outerShdw blurRad="25400">
              <a:srgbClr val="000000">
                <a:alpha val="45882"/>
              </a:srgbClr>
            </a:outerShdw>
          </a:effectLst>
        </p:spPr>
        <p:txBody>
          <a:bodyPr anchorCtr="0" anchor="b" bIns="45700" lIns="91425" spcFirstLastPara="1" rIns="91425" wrap="square" tIns="45700">
            <a:noAutofit/>
          </a:bodyPr>
          <a:lstStyle>
            <a:lvl1pPr lvl="0" algn="ctr">
              <a:lnSpc>
                <a:spcPct val="90000"/>
              </a:lnSpc>
              <a:spcBef>
                <a:spcPts val="0"/>
              </a:spcBef>
              <a:spcAft>
                <a:spcPts val="0"/>
              </a:spcAft>
              <a:buClr>
                <a:schemeClr val="lt2"/>
              </a:buClr>
              <a:buSzPts val="3200"/>
              <a:buFont typeface="Arial"/>
              <a:buNone/>
              <a:defRPr b="0"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26"/>
          <p:cNvSpPr/>
          <p:nvPr>
            <p:ph idx="2" type="pic"/>
          </p:nvPr>
        </p:nvSpPr>
        <p:spPr>
          <a:xfrm>
            <a:off x="7442551" y="763702"/>
            <a:ext cx="3275751" cy="4912822"/>
          </a:xfrm>
          <a:prstGeom prst="rect">
            <a:avLst/>
          </a:prstGeom>
          <a:noFill/>
          <a:ln>
            <a:noFill/>
          </a:ln>
          <a:effectLst>
            <a:outerShdw blurRad="38100" dir="4440000" dist="25400">
              <a:srgbClr val="000000">
                <a:alpha val="35686"/>
              </a:srgbClr>
            </a:outerShdw>
          </a:effectLst>
        </p:spPr>
      </p:sp>
      <p:sp>
        <p:nvSpPr>
          <p:cNvPr id="67" name="Google Shape;67;p26"/>
          <p:cNvSpPr txBox="1"/>
          <p:nvPr>
            <p:ph idx="1" type="body"/>
          </p:nvPr>
        </p:nvSpPr>
        <p:spPr>
          <a:xfrm>
            <a:off x="1473698" y="2679699"/>
            <a:ext cx="4588094" cy="3135695"/>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228600" lvl="0" marL="457200" algn="ctr">
              <a:lnSpc>
                <a:spcPct val="110000"/>
              </a:lnSpc>
              <a:spcBef>
                <a:spcPts val="320"/>
              </a:spcBef>
              <a:spcAft>
                <a:spcPts val="0"/>
              </a:spcAft>
              <a:buSzPts val="1120"/>
              <a:buNone/>
              <a:defRPr sz="1600"/>
            </a:lvl1pPr>
            <a:lvl2pPr indent="-228600" lvl="1" marL="914400" algn="l">
              <a:spcBef>
                <a:spcPts val="600"/>
              </a:spcBef>
              <a:spcAft>
                <a:spcPts val="0"/>
              </a:spcAft>
              <a:buSzPts val="840"/>
              <a:buNone/>
              <a:defRPr sz="1200"/>
            </a:lvl2pPr>
            <a:lvl3pPr indent="-228600" lvl="2" marL="1371600" algn="l">
              <a:spcBef>
                <a:spcPts val="600"/>
              </a:spcBef>
              <a:spcAft>
                <a:spcPts val="0"/>
              </a:spcAft>
              <a:buSzPts val="700"/>
              <a:buNone/>
              <a:defRPr sz="1000"/>
            </a:lvl3pPr>
            <a:lvl4pPr indent="-228600" lvl="3" marL="1828800" algn="l">
              <a:spcBef>
                <a:spcPts val="600"/>
              </a:spcBef>
              <a:spcAft>
                <a:spcPts val="0"/>
              </a:spcAft>
              <a:buSzPts val="630"/>
              <a:buNone/>
              <a:defRPr sz="900"/>
            </a:lvl4pPr>
            <a:lvl5pPr indent="-228600" lvl="4" marL="2286000" algn="l">
              <a:spcBef>
                <a:spcPts val="600"/>
              </a:spcBef>
              <a:spcAft>
                <a:spcPts val="0"/>
              </a:spcAft>
              <a:buSzPts val="630"/>
              <a:buNone/>
              <a:defRPr sz="900"/>
            </a:lvl5pPr>
            <a:lvl6pPr indent="-228600" lvl="5" marL="2743200" algn="l">
              <a:spcBef>
                <a:spcPts val="600"/>
              </a:spcBef>
              <a:spcAft>
                <a:spcPts val="0"/>
              </a:spcAft>
              <a:buSzPts val="630"/>
              <a:buNone/>
              <a:defRPr sz="900"/>
            </a:lvl6pPr>
            <a:lvl7pPr indent="-228600" lvl="6" marL="3200400" algn="l">
              <a:spcBef>
                <a:spcPts val="600"/>
              </a:spcBef>
              <a:spcAft>
                <a:spcPts val="0"/>
              </a:spcAft>
              <a:buSzPts val="630"/>
              <a:buNone/>
              <a:defRPr sz="900"/>
            </a:lvl7pPr>
            <a:lvl8pPr indent="-228600" lvl="7" marL="3657600" algn="l">
              <a:spcBef>
                <a:spcPts val="600"/>
              </a:spcBef>
              <a:spcAft>
                <a:spcPts val="0"/>
              </a:spcAft>
              <a:buSzPts val="630"/>
              <a:buNone/>
              <a:defRPr sz="900"/>
            </a:lvl8pPr>
            <a:lvl9pPr indent="-228600" lvl="8" marL="4114800" algn="l">
              <a:spcBef>
                <a:spcPts val="600"/>
              </a:spcBef>
              <a:spcAft>
                <a:spcPts val="600"/>
              </a:spcAft>
              <a:buSzPts val="630"/>
              <a:buNone/>
              <a:defRPr sz="900"/>
            </a:lvl9pPr>
          </a:lstStyle>
          <a:p/>
        </p:txBody>
      </p:sp>
      <p:sp>
        <p:nvSpPr>
          <p:cNvPr id="68" name="Google Shape;68;p26"/>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6"/>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6"/>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theme" Target="../theme/theme1.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7"/>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lvl1pPr lvl="0" marR="0" rtl="0" algn="ctr">
              <a:lnSpc>
                <a:spcPct val="90000"/>
              </a:lnSpc>
              <a:spcBef>
                <a:spcPts val="0"/>
              </a:spcBef>
              <a:spcAft>
                <a:spcPts val="0"/>
              </a:spcAft>
              <a:buClr>
                <a:schemeClr val="lt2"/>
              </a:buClr>
              <a:buSzPts val="4600"/>
              <a:buFont typeface="Arial"/>
              <a:buNone/>
              <a:defRPr b="0" i="0" sz="4600" u="none" cap="none" strike="noStrike">
                <a:solidFill>
                  <a:schemeClr val="lt2"/>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7" name="Google Shape;7;p17"/>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lvl1pPr indent="-330835" lvl="0" marL="457200" marR="0" rtl="0" algn="l">
              <a:lnSpc>
                <a:spcPct val="110000"/>
              </a:lnSpc>
              <a:spcBef>
                <a:spcPts val="460"/>
              </a:spcBef>
              <a:spcAft>
                <a:spcPts val="0"/>
              </a:spcAft>
              <a:buClr>
                <a:schemeClr val="lt2"/>
              </a:buClr>
              <a:buSzPts val="1610"/>
              <a:buFont typeface="Noto Sans Symbols"/>
              <a:buChar char="◈"/>
              <a:defRPr b="0" i="0" sz="2300" u="none" cap="none" strike="noStrike">
                <a:solidFill>
                  <a:schemeClr val="lt2"/>
                </a:solidFill>
                <a:latin typeface="Arial"/>
                <a:ea typeface="Arial"/>
                <a:cs typeface="Arial"/>
                <a:sym typeface="Arial"/>
              </a:defRPr>
            </a:lvl1pPr>
            <a:lvl2pPr indent="-321944" lvl="1" marL="914400" marR="0" rtl="0" algn="l">
              <a:spcBef>
                <a:spcPts val="600"/>
              </a:spcBef>
              <a:spcAft>
                <a:spcPts val="0"/>
              </a:spcAft>
              <a:buClr>
                <a:schemeClr val="lt2"/>
              </a:buClr>
              <a:buSzPts val="1470"/>
              <a:buFont typeface="Noto Sans Symbols"/>
              <a:buChar char="🞚"/>
              <a:defRPr b="0" i="0" sz="2100" u="none" cap="none" strike="noStrike">
                <a:solidFill>
                  <a:schemeClr val="lt2"/>
                </a:solidFill>
                <a:latin typeface="Arial"/>
                <a:ea typeface="Arial"/>
                <a:cs typeface="Arial"/>
                <a:sym typeface="Arial"/>
              </a:defRPr>
            </a:lvl2pPr>
            <a:lvl3pPr indent="-308610" lvl="2" marL="1371600" marR="0" rtl="0" algn="l">
              <a:spcBef>
                <a:spcPts val="600"/>
              </a:spcBef>
              <a:spcAft>
                <a:spcPts val="0"/>
              </a:spcAft>
              <a:buClr>
                <a:schemeClr val="lt2"/>
              </a:buClr>
              <a:buSzPts val="1260"/>
              <a:buFont typeface="Noto Sans Symbols"/>
              <a:buChar char="◈"/>
              <a:defRPr b="0" i="0" sz="1800" u="none" cap="none" strike="noStrike">
                <a:solidFill>
                  <a:schemeClr val="lt2"/>
                </a:solidFill>
                <a:latin typeface="Arial"/>
                <a:ea typeface="Arial"/>
                <a:cs typeface="Arial"/>
                <a:sym typeface="Arial"/>
              </a:defRPr>
            </a:lvl3pPr>
            <a:lvl4pPr indent="-299719" lvl="3" marL="1828800" marR="0" rtl="0" algn="l">
              <a:spcBef>
                <a:spcPts val="600"/>
              </a:spcBef>
              <a:spcAft>
                <a:spcPts val="0"/>
              </a:spcAft>
              <a:buClr>
                <a:schemeClr val="lt2"/>
              </a:buClr>
              <a:buSzPts val="1120"/>
              <a:buFont typeface="Noto Sans Symbols"/>
              <a:buChar char="🞚"/>
              <a:defRPr b="0" i="0" sz="1600" u="none" cap="none" strike="noStrike">
                <a:solidFill>
                  <a:schemeClr val="lt2"/>
                </a:solidFill>
                <a:latin typeface="Arial"/>
                <a:ea typeface="Arial"/>
                <a:cs typeface="Arial"/>
                <a:sym typeface="Arial"/>
              </a:defRPr>
            </a:lvl4pPr>
            <a:lvl5pPr indent="-299720" lvl="4" marL="2286000" marR="0" rtl="0" algn="l">
              <a:spcBef>
                <a:spcPts val="600"/>
              </a:spcBef>
              <a:spcAft>
                <a:spcPts val="0"/>
              </a:spcAft>
              <a:buClr>
                <a:schemeClr val="lt2"/>
              </a:buClr>
              <a:buSzPts val="1120"/>
              <a:buFont typeface="Noto Sans Symbols"/>
              <a:buChar char="◈"/>
              <a:defRPr b="0" i="0" sz="1600" u="none" cap="none" strike="noStrike">
                <a:solidFill>
                  <a:schemeClr val="lt2"/>
                </a:solidFill>
                <a:latin typeface="Arial"/>
                <a:ea typeface="Arial"/>
                <a:cs typeface="Arial"/>
                <a:sym typeface="Arial"/>
              </a:defRPr>
            </a:lvl5pPr>
            <a:lvl6pPr indent="-290829" lvl="5" marL="27432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Arial"/>
                <a:ea typeface="Arial"/>
                <a:cs typeface="Arial"/>
                <a:sym typeface="Arial"/>
              </a:defRPr>
            </a:lvl6pPr>
            <a:lvl7pPr indent="-290829" lvl="6" marL="32004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Arial"/>
                <a:ea typeface="Arial"/>
                <a:cs typeface="Arial"/>
                <a:sym typeface="Arial"/>
              </a:defRPr>
            </a:lvl7pPr>
            <a:lvl8pPr indent="-290829" lvl="7" marL="3657600" marR="0" rtl="0" algn="l">
              <a:spcBef>
                <a:spcPts val="600"/>
              </a:spcBef>
              <a:spcAft>
                <a:spcPts val="0"/>
              </a:spcAft>
              <a:buClr>
                <a:schemeClr val="lt2"/>
              </a:buClr>
              <a:buSzPts val="980"/>
              <a:buFont typeface="Noto Sans Symbols"/>
              <a:buChar char="◈"/>
              <a:defRPr b="0" i="0" sz="1400" u="none" cap="none" strike="noStrike">
                <a:solidFill>
                  <a:schemeClr val="lt2"/>
                </a:solidFill>
                <a:latin typeface="Arial"/>
                <a:ea typeface="Arial"/>
                <a:cs typeface="Arial"/>
                <a:sym typeface="Arial"/>
              </a:defRPr>
            </a:lvl8pPr>
            <a:lvl9pPr indent="-290829" lvl="8" marL="4114800" marR="0" rtl="0" algn="l">
              <a:spcBef>
                <a:spcPts val="600"/>
              </a:spcBef>
              <a:spcAft>
                <a:spcPts val="600"/>
              </a:spcAft>
              <a:buClr>
                <a:schemeClr val="lt2"/>
              </a:buClr>
              <a:buSzPts val="980"/>
              <a:buFont typeface="Noto Sans Symbols"/>
              <a:buChar char="◈"/>
              <a:defRPr b="0" i="0" sz="1400" u="none" cap="none" strike="noStrike">
                <a:solidFill>
                  <a:schemeClr val="lt2"/>
                </a:solidFill>
                <a:latin typeface="Arial"/>
                <a:ea typeface="Arial"/>
                <a:cs typeface="Arial"/>
                <a:sym typeface="Arial"/>
              </a:defRPr>
            </a:lvl9pPr>
          </a:lstStyle>
          <a:p/>
        </p:txBody>
      </p:sp>
      <p:sp>
        <p:nvSpPr>
          <p:cNvPr id="8" name="Google Shape;8;p17"/>
          <p:cNvSpPr txBox="1"/>
          <p:nvPr>
            <p:ph idx="10" type="dt"/>
          </p:nvPr>
        </p:nvSpPr>
        <p:spPr>
          <a:xfrm>
            <a:off x="7678736" y="6000749"/>
            <a:ext cx="2743200"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100" u="none" cap="none" strike="noStrike">
                <a:solidFill>
                  <a:srgbClr val="F2F2F2"/>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9" name="Google Shape;9;p17"/>
          <p:cNvSpPr txBox="1"/>
          <p:nvPr>
            <p:ph idx="11" type="ftr"/>
          </p:nvPr>
        </p:nvSpPr>
        <p:spPr>
          <a:xfrm>
            <a:off x="913795" y="6000749"/>
            <a:ext cx="6672865"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100" u="none" cap="none" strike="noStrike">
                <a:solidFill>
                  <a:srgbClr val="F2F2F2"/>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0" name="Google Shape;10;p17"/>
          <p:cNvSpPr txBox="1"/>
          <p:nvPr>
            <p:ph idx="12" type="sldNum"/>
          </p:nvPr>
        </p:nvSpPr>
        <p:spPr>
          <a:xfrm>
            <a:off x="10514011" y="6000749"/>
            <a:ext cx="753545"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100" u="none" cap="none" strike="noStrike">
                <a:solidFill>
                  <a:srgbClr val="F2F2F2"/>
                </a:solidFill>
                <a:latin typeface="Arial"/>
                <a:ea typeface="Arial"/>
                <a:cs typeface="Arial"/>
                <a:sym typeface="Arial"/>
              </a:defRPr>
            </a:lvl1pPr>
            <a:lvl2pPr indent="0" lvl="1" marL="0" marR="0" rtl="0" algn="r">
              <a:spcBef>
                <a:spcPts val="0"/>
              </a:spcBef>
              <a:buNone/>
              <a:defRPr b="0" i="0" sz="1100" u="none" cap="none" strike="noStrike">
                <a:solidFill>
                  <a:srgbClr val="F2F2F2"/>
                </a:solidFill>
                <a:latin typeface="Arial"/>
                <a:ea typeface="Arial"/>
                <a:cs typeface="Arial"/>
                <a:sym typeface="Arial"/>
              </a:defRPr>
            </a:lvl2pPr>
            <a:lvl3pPr indent="0" lvl="2" marL="0" marR="0" rtl="0" algn="r">
              <a:spcBef>
                <a:spcPts val="0"/>
              </a:spcBef>
              <a:buNone/>
              <a:defRPr b="0" i="0" sz="1100" u="none" cap="none" strike="noStrike">
                <a:solidFill>
                  <a:srgbClr val="F2F2F2"/>
                </a:solidFill>
                <a:latin typeface="Arial"/>
                <a:ea typeface="Arial"/>
                <a:cs typeface="Arial"/>
                <a:sym typeface="Arial"/>
              </a:defRPr>
            </a:lvl3pPr>
            <a:lvl4pPr indent="0" lvl="3" marL="0" marR="0" rtl="0" algn="r">
              <a:spcBef>
                <a:spcPts val="0"/>
              </a:spcBef>
              <a:buNone/>
              <a:defRPr b="0" i="0" sz="1100" u="none" cap="none" strike="noStrike">
                <a:solidFill>
                  <a:srgbClr val="F2F2F2"/>
                </a:solidFill>
                <a:latin typeface="Arial"/>
                <a:ea typeface="Arial"/>
                <a:cs typeface="Arial"/>
                <a:sym typeface="Arial"/>
              </a:defRPr>
            </a:lvl4pPr>
            <a:lvl5pPr indent="0" lvl="4" marL="0" marR="0" rtl="0" algn="r">
              <a:spcBef>
                <a:spcPts val="0"/>
              </a:spcBef>
              <a:buNone/>
              <a:defRPr b="0" i="0" sz="1100" u="none" cap="none" strike="noStrike">
                <a:solidFill>
                  <a:srgbClr val="F2F2F2"/>
                </a:solidFill>
                <a:latin typeface="Arial"/>
                <a:ea typeface="Arial"/>
                <a:cs typeface="Arial"/>
                <a:sym typeface="Arial"/>
              </a:defRPr>
            </a:lvl5pPr>
            <a:lvl6pPr indent="0" lvl="5" marL="0" marR="0" rtl="0" algn="r">
              <a:spcBef>
                <a:spcPts val="0"/>
              </a:spcBef>
              <a:buNone/>
              <a:defRPr b="0" i="0" sz="1100" u="none" cap="none" strike="noStrike">
                <a:solidFill>
                  <a:srgbClr val="F2F2F2"/>
                </a:solidFill>
                <a:latin typeface="Arial"/>
                <a:ea typeface="Arial"/>
                <a:cs typeface="Arial"/>
                <a:sym typeface="Arial"/>
              </a:defRPr>
            </a:lvl6pPr>
            <a:lvl7pPr indent="0" lvl="6" marL="0" marR="0" rtl="0" algn="r">
              <a:spcBef>
                <a:spcPts val="0"/>
              </a:spcBef>
              <a:buNone/>
              <a:defRPr b="0" i="0" sz="1100" u="none" cap="none" strike="noStrike">
                <a:solidFill>
                  <a:srgbClr val="F2F2F2"/>
                </a:solidFill>
                <a:latin typeface="Arial"/>
                <a:ea typeface="Arial"/>
                <a:cs typeface="Arial"/>
                <a:sym typeface="Arial"/>
              </a:defRPr>
            </a:lvl7pPr>
            <a:lvl8pPr indent="0" lvl="7" marL="0" marR="0" rtl="0" algn="r">
              <a:spcBef>
                <a:spcPts val="0"/>
              </a:spcBef>
              <a:buNone/>
              <a:defRPr b="0" i="0" sz="1100" u="none" cap="none" strike="noStrike">
                <a:solidFill>
                  <a:srgbClr val="F2F2F2"/>
                </a:solidFill>
                <a:latin typeface="Arial"/>
                <a:ea typeface="Arial"/>
                <a:cs typeface="Arial"/>
                <a:sym typeface="Arial"/>
              </a:defRPr>
            </a:lvl8pPr>
            <a:lvl9pPr indent="0" lvl="8" marL="0" marR="0" rtl="0" algn="r">
              <a:spcBef>
                <a:spcPts val="0"/>
              </a:spcBef>
              <a:buNone/>
              <a:defRPr b="0" i="0" sz="1100" u="none" cap="none" strike="noStrike">
                <a:solidFill>
                  <a:srgbClr val="F2F2F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hyperlink" Target="https://ai.stackexchange.com/questions/8168/how-do-i-optimize-a-specific-function-using-a-genetic-algorith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hyperlink" Target="https://www.google.com/url?sa=i&amp;url=https%3A%2F%2Ftowardsdatascience.com%2Ffeed-forward-neural-network-with-example-neural-network-series-part-2"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hyperlink" Target="https://www.google.com/url?sa=i&amp;url=https%3A%2F%2Fwww.mdpi.com%2F2076-3417%2F13%2F16%2F9467&amp;psig=AOvVaw1CT8iGBtPs6ToPxfOLAgZO&amp;ust=1713201996765000&amp;source=images&amp;cd=vfe&amp;opi=89978449&amp;ved=0CBIQjRxqFwoTCIj1uP2cwoUDFQAAAAAdAAAAABBE"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hyperlink" Target="https://ai.stackexchange.com/questions/8168/how-do-i-optimize-a-specific-function-using-a-genetic-algorithm" TargetMode="External"/><Relationship Id="rId4" Type="http://schemas.openxmlformats.org/officeDocument/2006/relationships/hyperlink" Target="https://towardsdatascience.com/feed-forward-neural-network-with-example-neural-network-series-part-2-eeca7a081ef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9.png"/><Relationship Id="rId5" Type="http://schemas.openxmlformats.org/officeDocument/2006/relationships/image" Target="../media/image7.png"/><Relationship Id="rId6"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firstratedata.com/cb/4/complete-stocks-etf"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1" name="Shape 131"/>
        <p:cNvGrpSpPr/>
        <p:nvPr/>
      </p:nvGrpSpPr>
      <p:grpSpPr>
        <a:xfrm>
          <a:off x="0" y="0"/>
          <a:ext cx="0" cy="0"/>
          <a:chOff x="0" y="0"/>
          <a:chExt cx="0" cy="0"/>
        </a:xfrm>
      </p:grpSpPr>
      <p:pic>
        <p:nvPicPr>
          <p:cNvPr descr="A picture containing large, sitting, white, numbers" id="132" name="Google Shape;132;p1"/>
          <p:cNvPicPr preferRelativeResize="0"/>
          <p:nvPr/>
        </p:nvPicPr>
        <p:blipFill rotWithShape="1">
          <a:blip r:embed="rId4">
            <a:alphaModFix/>
          </a:blip>
          <a:srcRect b="0" l="0" r="0" t="0"/>
          <a:stretch/>
        </p:blipFill>
        <p:spPr>
          <a:xfrm>
            <a:off x="322" y="0"/>
            <a:ext cx="12191356" cy="6858000"/>
          </a:xfrm>
          <a:prstGeom prst="rect">
            <a:avLst/>
          </a:prstGeom>
          <a:noFill/>
          <a:ln>
            <a:noFill/>
          </a:ln>
        </p:spPr>
      </p:pic>
      <p:sp>
        <p:nvSpPr>
          <p:cNvPr id="133" name="Google Shape;133;p1"/>
          <p:cNvSpPr/>
          <p:nvPr/>
        </p:nvSpPr>
        <p:spPr>
          <a:xfrm rot="5400000">
            <a:off x="6415550" y="669724"/>
            <a:ext cx="4602999" cy="4961351"/>
          </a:xfrm>
          <a:custGeom>
            <a:rect b="b" l="l" r="r" t="t"/>
            <a:pathLst>
              <a:path extrusionOk="0" h="696" w="1601">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blipFill rotWithShape="1">
            <a:blip r:embed="rId3">
              <a:alphaModFix/>
            </a:blip>
            <a:stretch>
              <a:fillRect b="0" l="0" r="0" t="0"/>
            </a:stretch>
          </a:blipFill>
          <a:ln>
            <a:noFill/>
          </a:ln>
          <a:effectLst>
            <a:outerShdw blurRad="50800" rotWithShape="0" algn="tl" dir="5400000" dist="38100">
              <a:srgbClr val="000000">
                <a:alpha val="42745"/>
              </a:srgbClr>
            </a:outerShdw>
          </a:effectLst>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lt1"/>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134" name="Google Shape;134;p1"/>
          <p:cNvSpPr txBox="1"/>
          <p:nvPr>
            <p:ph type="ctrTitle"/>
          </p:nvPr>
        </p:nvSpPr>
        <p:spPr>
          <a:xfrm>
            <a:off x="6376153" y="1577000"/>
            <a:ext cx="4689300" cy="868200"/>
          </a:xfrm>
          <a:prstGeom prst="rect">
            <a:avLst/>
          </a:prstGeom>
          <a:noFill/>
          <a:ln>
            <a:noFill/>
          </a:ln>
          <a:effectLst>
            <a:outerShdw blurRad="25400">
              <a:srgbClr val="000000">
                <a:alpha val="45882"/>
              </a:srgbClr>
            </a:outerShdw>
          </a:effectLst>
        </p:spPr>
        <p:txBody>
          <a:bodyPr anchorCtr="0" anchor="b" bIns="45700" lIns="91425" spcFirstLastPara="1" rIns="91425" wrap="square" tIns="45700">
            <a:spAutoFit/>
          </a:bodyPr>
          <a:lstStyle/>
          <a:p>
            <a:pPr indent="0" lvl="0" marL="0" rtl="0" algn="ctr">
              <a:lnSpc>
                <a:spcPct val="90000"/>
              </a:lnSpc>
              <a:spcBef>
                <a:spcPts val="0"/>
              </a:spcBef>
              <a:spcAft>
                <a:spcPts val="0"/>
              </a:spcAft>
              <a:buClr>
                <a:schemeClr val="lt2"/>
              </a:buClr>
              <a:buSzPts val="2800"/>
              <a:buFont typeface="Arial Black"/>
              <a:buNone/>
            </a:pPr>
            <a:r>
              <a:rPr b="1" lang="en-US" sz="2800">
                <a:latin typeface="Arial Black"/>
                <a:ea typeface="Arial Black"/>
                <a:cs typeface="Arial Black"/>
                <a:sym typeface="Arial Black"/>
              </a:rPr>
              <a:t>Smart </a:t>
            </a:r>
            <a:r>
              <a:rPr b="1" lang="en-US" sz="2800">
                <a:latin typeface="Arial Black"/>
                <a:ea typeface="Arial Black"/>
                <a:cs typeface="Arial Black"/>
                <a:sym typeface="Arial Black"/>
              </a:rPr>
              <a:t>AI </a:t>
            </a:r>
            <a:br>
              <a:rPr b="1" lang="en-US" sz="2800">
                <a:latin typeface="Arial Black"/>
                <a:ea typeface="Arial Black"/>
                <a:cs typeface="Arial Black"/>
                <a:sym typeface="Arial Black"/>
              </a:rPr>
            </a:br>
            <a:r>
              <a:rPr b="1" lang="en-US" sz="2800">
                <a:latin typeface="Arial Black"/>
                <a:ea typeface="Arial Black"/>
                <a:cs typeface="Arial Black"/>
                <a:sym typeface="Arial Black"/>
              </a:rPr>
              <a:t>Stock Trading  System</a:t>
            </a:r>
            <a:endParaRPr/>
          </a:p>
        </p:txBody>
      </p:sp>
      <p:sp>
        <p:nvSpPr>
          <p:cNvPr id="135" name="Google Shape;135;p1"/>
          <p:cNvSpPr txBox="1"/>
          <p:nvPr>
            <p:ph idx="1" type="subTitle"/>
          </p:nvPr>
        </p:nvSpPr>
        <p:spPr>
          <a:xfrm>
            <a:off x="6488200" y="2577350"/>
            <a:ext cx="4577400" cy="21402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0" rtl="0" algn="ctr">
              <a:lnSpc>
                <a:spcPct val="110000"/>
              </a:lnSpc>
              <a:spcBef>
                <a:spcPts val="0"/>
              </a:spcBef>
              <a:spcAft>
                <a:spcPts val="0"/>
              </a:spcAft>
              <a:buSzPts val="1610"/>
              <a:buNone/>
            </a:pPr>
            <a:r>
              <a:rPr b="1" lang="en-US" sz="3100">
                <a:solidFill>
                  <a:srgbClr val="5792BA"/>
                </a:solidFill>
              </a:rPr>
              <a:t>AAI 590 – Capstone</a:t>
            </a:r>
            <a:endParaRPr b="1" sz="3100"/>
          </a:p>
          <a:p>
            <a:pPr indent="0" lvl="0" marL="0" rtl="0" algn="ctr">
              <a:lnSpc>
                <a:spcPct val="110000"/>
              </a:lnSpc>
              <a:spcBef>
                <a:spcPts val="1060"/>
              </a:spcBef>
              <a:spcAft>
                <a:spcPts val="0"/>
              </a:spcAft>
              <a:buSzPts val="1610"/>
              <a:buNone/>
            </a:pPr>
            <a:r>
              <a:rPr b="1" lang="en-US">
                <a:solidFill>
                  <a:srgbClr val="5792BA"/>
                </a:solidFill>
              </a:rPr>
              <a:t>Group 6</a:t>
            </a:r>
            <a:endParaRPr b="1"/>
          </a:p>
          <a:p>
            <a:pPr indent="0" lvl="0" marL="0" rtl="0" algn="ctr">
              <a:lnSpc>
                <a:spcPct val="110000"/>
              </a:lnSpc>
              <a:spcBef>
                <a:spcPts val="1000"/>
              </a:spcBef>
              <a:spcAft>
                <a:spcPts val="0"/>
              </a:spcAft>
              <a:buSzPts val="1400"/>
              <a:buNone/>
            </a:pPr>
            <a:r>
              <a:rPr b="1" lang="en-US">
                <a:solidFill>
                  <a:srgbClr val="5792BA"/>
                </a:solidFill>
              </a:rPr>
              <a:t>Javon Kitson, Nathan Metheny, Adam Graves</a:t>
            </a:r>
            <a:endParaRPr b="1" sz="2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10"/>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a:t>Profile Data</a:t>
            </a:r>
            <a:endParaRPr/>
          </a:p>
        </p:txBody>
      </p:sp>
      <p:sp>
        <p:nvSpPr>
          <p:cNvPr id="205" name="Google Shape;205;p10"/>
          <p:cNvSpPr txBox="1"/>
          <p:nvPr/>
        </p:nvSpPr>
        <p:spPr>
          <a:xfrm>
            <a:off x="913795" y="1866900"/>
            <a:ext cx="10353762" cy="4668907"/>
          </a:xfrm>
          <a:prstGeom prst="rect">
            <a:avLst/>
          </a:prstGeom>
          <a:noFill/>
          <a:ln>
            <a:noFill/>
          </a:ln>
        </p:spPr>
        <p:txBody>
          <a:bodyPr anchorCtr="0" anchor="t" bIns="45700" lIns="91425" spcFirstLastPara="1" rIns="91425" wrap="square" tIns="45700">
            <a:normAutofit/>
          </a:bodyPr>
          <a:lstStyle/>
          <a:p>
            <a:pPr indent="-306000" lvl="0" marL="342900" marR="0" rtl="0" algn="l">
              <a:lnSpc>
                <a:spcPct val="110000"/>
              </a:lnSpc>
              <a:spcBef>
                <a:spcPts val="0"/>
              </a:spcBef>
              <a:spcAft>
                <a:spcPts val="0"/>
              </a:spcAft>
              <a:buClr>
                <a:schemeClr val="lt2"/>
              </a:buClr>
              <a:buSzPts val="1960"/>
              <a:buFont typeface="Noto Sans Symbols"/>
              <a:buChar char="◈"/>
            </a:pPr>
            <a:r>
              <a:rPr b="0" i="0" lang="en-US" sz="2800" u="none" cap="none" strike="noStrike">
                <a:solidFill>
                  <a:schemeClr val="lt2"/>
                </a:solidFill>
                <a:latin typeface="Arial"/>
                <a:ea typeface="Arial"/>
                <a:cs typeface="Arial"/>
                <a:sym typeface="Arial"/>
              </a:rPr>
              <a:t>Client Data input</a:t>
            </a:r>
            <a:endParaRPr/>
          </a:p>
          <a:p>
            <a:pPr indent="-306000" lvl="0" marL="342900" marR="0" rtl="0" algn="l">
              <a:lnSpc>
                <a:spcPct val="110000"/>
              </a:lnSpc>
              <a:spcBef>
                <a:spcPts val="1160"/>
              </a:spcBef>
              <a:spcAft>
                <a:spcPts val="0"/>
              </a:spcAft>
              <a:buClr>
                <a:schemeClr val="lt2"/>
              </a:buClr>
              <a:buSzPts val="1960"/>
              <a:buFont typeface="Noto Sans Symbols"/>
              <a:buChar char="◈"/>
            </a:pPr>
            <a:r>
              <a:rPr b="0" i="0" lang="en-US" sz="2800" u="none" cap="none" strike="noStrike">
                <a:solidFill>
                  <a:schemeClr val="lt2"/>
                </a:solidFill>
                <a:latin typeface="Arial"/>
                <a:ea typeface="Arial"/>
                <a:cs typeface="Arial"/>
                <a:sym typeface="Arial"/>
              </a:rPr>
              <a:t>Risk Tolerance calculation: Three Categories (Low, Med, High)</a:t>
            </a:r>
            <a:endParaRPr/>
          </a:p>
          <a:p>
            <a:pPr indent="-306000" lvl="0" marL="342900" marR="0" rtl="0" algn="l">
              <a:lnSpc>
                <a:spcPct val="110000"/>
              </a:lnSpc>
              <a:spcBef>
                <a:spcPts val="1160"/>
              </a:spcBef>
              <a:spcAft>
                <a:spcPts val="0"/>
              </a:spcAft>
              <a:buClr>
                <a:schemeClr val="lt2"/>
              </a:buClr>
              <a:buSzPts val="1960"/>
              <a:buFont typeface="Noto Sans Symbols"/>
              <a:buChar char="◈"/>
            </a:pPr>
            <a:r>
              <a:rPr b="0" i="0" lang="en-US" sz="2800" u="none" cap="none" strike="noStrike">
                <a:solidFill>
                  <a:schemeClr val="lt2"/>
                </a:solidFill>
                <a:latin typeface="Arial"/>
                <a:ea typeface="Arial"/>
                <a:cs typeface="Arial"/>
                <a:sym typeface="Arial"/>
              </a:rPr>
              <a:t>Pass the data to the Genetic Algorithm</a:t>
            </a:r>
            <a:endParaRPr/>
          </a:p>
          <a:p>
            <a:pPr indent="-203764" lvl="0" marL="342900" marR="0" rtl="0" algn="l">
              <a:lnSpc>
                <a:spcPct val="110000"/>
              </a:lnSpc>
              <a:spcBef>
                <a:spcPts val="1060"/>
              </a:spcBef>
              <a:spcAft>
                <a:spcPts val="0"/>
              </a:spcAft>
              <a:buClr>
                <a:schemeClr val="lt2"/>
              </a:buClr>
              <a:buSzPts val="1610"/>
              <a:buFont typeface="Noto Sans Symbols"/>
              <a:buNone/>
            </a:pPr>
            <a:r>
              <a:t/>
            </a:r>
            <a:endParaRPr b="0" i="0" sz="2300" u="none" cap="none" strike="noStrike">
              <a:solidFill>
                <a:schemeClr val="lt2"/>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1"/>
          <p:cNvSpPr txBox="1"/>
          <p:nvPr>
            <p:ph type="title"/>
          </p:nvPr>
        </p:nvSpPr>
        <p:spPr>
          <a:xfrm>
            <a:off x="913795" y="322193"/>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a:t>System Structure</a:t>
            </a:r>
            <a:endParaRPr/>
          </a:p>
        </p:txBody>
      </p:sp>
      <p:sp>
        <p:nvSpPr>
          <p:cNvPr id="211" name="Google Shape;211;p11"/>
          <p:cNvSpPr txBox="1"/>
          <p:nvPr>
            <p:ph idx="1" type="body"/>
          </p:nvPr>
        </p:nvSpPr>
        <p:spPr>
          <a:xfrm>
            <a:off x="913795" y="1866900"/>
            <a:ext cx="10353762" cy="4668907"/>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lnSpc>
                <a:spcPct val="110000"/>
              </a:lnSpc>
              <a:spcBef>
                <a:spcPts val="0"/>
              </a:spcBef>
              <a:spcAft>
                <a:spcPts val="0"/>
              </a:spcAft>
              <a:buSzPts val="1960"/>
              <a:buChar char="◈"/>
            </a:pPr>
            <a:r>
              <a:rPr lang="en-US" sz="2800"/>
              <a:t>Code Repository</a:t>
            </a:r>
            <a:endParaRPr sz="2800"/>
          </a:p>
          <a:p>
            <a:pPr indent="-367789" lvl="1" marL="719999" rtl="0" algn="l">
              <a:lnSpc>
                <a:spcPct val="110000"/>
              </a:lnSpc>
              <a:spcBef>
                <a:spcPts val="0"/>
              </a:spcBef>
              <a:spcAft>
                <a:spcPts val="0"/>
              </a:spcAft>
              <a:buSzPts val="2800"/>
              <a:buChar char="🞚"/>
            </a:pPr>
            <a:r>
              <a:rPr lang="en-US" sz="2800"/>
              <a:t>Github</a:t>
            </a:r>
            <a:endParaRPr sz="2800"/>
          </a:p>
          <a:p>
            <a:pPr indent="-306000" lvl="0" marL="342900" rtl="0" algn="l">
              <a:lnSpc>
                <a:spcPct val="110000"/>
              </a:lnSpc>
              <a:spcBef>
                <a:spcPts val="0"/>
              </a:spcBef>
              <a:spcAft>
                <a:spcPts val="0"/>
              </a:spcAft>
              <a:buSzPts val="1960"/>
              <a:buChar char="◈"/>
            </a:pPr>
            <a:r>
              <a:rPr lang="en-US" sz="2800"/>
              <a:t>Data Repository</a:t>
            </a:r>
            <a:endParaRPr/>
          </a:p>
          <a:p>
            <a:pPr indent="-270000" lvl="1" marL="720000" rtl="0" algn="l">
              <a:spcBef>
                <a:spcPts val="1160"/>
              </a:spcBef>
              <a:spcAft>
                <a:spcPts val="0"/>
              </a:spcAft>
              <a:buSzPts val="1960"/>
              <a:buChar char="🞚"/>
            </a:pPr>
            <a:r>
              <a:rPr lang="en-US" sz="2800"/>
              <a:t>Athena Database and related tables</a:t>
            </a:r>
            <a:endParaRPr/>
          </a:p>
          <a:p>
            <a:pPr indent="-306000" lvl="0" marL="342900" rtl="0" algn="l">
              <a:lnSpc>
                <a:spcPct val="110000"/>
              </a:lnSpc>
              <a:spcBef>
                <a:spcPts val="1160"/>
              </a:spcBef>
              <a:spcAft>
                <a:spcPts val="0"/>
              </a:spcAft>
              <a:buSzPts val="1960"/>
              <a:buChar char="◈"/>
            </a:pPr>
            <a:r>
              <a:rPr lang="en-US" sz="2800"/>
              <a:t>Data Processing</a:t>
            </a:r>
            <a:endParaRPr sz="2800"/>
          </a:p>
          <a:p>
            <a:pPr indent="-359340" lvl="0" marL="342900" rtl="0" algn="l">
              <a:lnSpc>
                <a:spcPct val="110000"/>
              </a:lnSpc>
              <a:spcBef>
                <a:spcPts val="1160"/>
              </a:spcBef>
              <a:spcAft>
                <a:spcPts val="0"/>
              </a:spcAft>
              <a:buSzPts val="2800"/>
              <a:buChar char="◈"/>
            </a:pPr>
            <a:r>
              <a:rPr lang="en-US" sz="2800"/>
              <a:t>Model Training</a:t>
            </a:r>
            <a:endParaRPr sz="2800"/>
          </a:p>
          <a:p>
            <a:pPr indent="-359340" lvl="0" marL="342900" rtl="0" algn="l">
              <a:lnSpc>
                <a:spcPct val="110000"/>
              </a:lnSpc>
              <a:spcBef>
                <a:spcPts val="1160"/>
              </a:spcBef>
              <a:spcAft>
                <a:spcPts val="0"/>
              </a:spcAft>
              <a:buSzPts val="2800"/>
              <a:buChar char="◈"/>
            </a:pPr>
            <a:r>
              <a:rPr lang="en-US" sz="2800"/>
              <a:t>Trade Engine</a:t>
            </a:r>
            <a:endParaRPr sz="2800"/>
          </a:p>
          <a:p>
            <a:pPr indent="0" lvl="0" marL="0" rtl="0" algn="l">
              <a:lnSpc>
                <a:spcPct val="110000"/>
              </a:lnSpc>
              <a:spcBef>
                <a:spcPts val="116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3F9FC"/>
            </a:gs>
            <a:gs pos="74000">
              <a:srgbClr val="9ED0E4"/>
            </a:gs>
            <a:gs pos="83000">
              <a:srgbClr val="9ED0E4"/>
            </a:gs>
            <a:gs pos="100000">
              <a:srgbClr val="BDE0ED"/>
            </a:gs>
          </a:gsLst>
          <a:lin ang="5400000" scaled="0"/>
        </a:gradFill>
      </p:bgPr>
    </p:bg>
    <p:spTree>
      <p:nvGrpSpPr>
        <p:cNvPr id="215" name="Shape 215"/>
        <p:cNvGrpSpPr/>
        <p:nvPr/>
      </p:nvGrpSpPr>
      <p:grpSpPr>
        <a:xfrm>
          <a:off x="0" y="0"/>
          <a:ext cx="0" cy="0"/>
          <a:chOff x="0" y="0"/>
          <a:chExt cx="0" cy="0"/>
        </a:xfrm>
      </p:grpSpPr>
      <p:sp>
        <p:nvSpPr>
          <p:cNvPr id="216" name="Google Shape;216;p12"/>
          <p:cNvSpPr txBox="1"/>
          <p:nvPr>
            <p:ph type="title"/>
          </p:nvPr>
        </p:nvSpPr>
        <p:spPr>
          <a:xfrm>
            <a:off x="919119" y="106018"/>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600"/>
              <a:buFont typeface="Arial"/>
              <a:buNone/>
            </a:pPr>
            <a:r>
              <a:rPr lang="en-US">
                <a:solidFill>
                  <a:schemeClr val="dk1"/>
                </a:solidFill>
              </a:rPr>
              <a:t>Data &amp; Model Flow Diagram</a:t>
            </a:r>
            <a:endParaRPr>
              <a:solidFill>
                <a:schemeClr val="dk1"/>
              </a:solidFill>
            </a:endParaRPr>
          </a:p>
        </p:txBody>
      </p:sp>
      <p:pic>
        <p:nvPicPr>
          <p:cNvPr id="217" name="Google Shape;217;p12"/>
          <p:cNvPicPr preferRelativeResize="0"/>
          <p:nvPr/>
        </p:nvPicPr>
        <p:blipFill>
          <a:blip r:embed="rId3">
            <a:alphaModFix/>
          </a:blip>
          <a:stretch>
            <a:fillRect/>
          </a:stretch>
        </p:blipFill>
        <p:spPr>
          <a:xfrm>
            <a:off x="854838" y="1037239"/>
            <a:ext cx="10482324" cy="56683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4"/>
          <p:cNvSpPr txBox="1"/>
          <p:nvPr>
            <p:ph type="title"/>
          </p:nvPr>
        </p:nvSpPr>
        <p:spPr>
          <a:xfrm>
            <a:off x="919045" y="155100"/>
            <a:ext cx="10353900"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sz="3000"/>
              <a:t>Genetic Algorithm (GA)</a:t>
            </a:r>
            <a:endParaRPr sz="3000"/>
          </a:p>
        </p:txBody>
      </p:sp>
      <p:sp>
        <p:nvSpPr>
          <p:cNvPr id="223" name="Google Shape;223;p14"/>
          <p:cNvSpPr txBox="1"/>
          <p:nvPr>
            <p:ph idx="1" type="body"/>
          </p:nvPr>
        </p:nvSpPr>
        <p:spPr>
          <a:xfrm>
            <a:off x="432100" y="1412400"/>
            <a:ext cx="4762200" cy="49974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Autofit/>
          </a:bodyPr>
          <a:lstStyle/>
          <a:p>
            <a:pPr indent="0" lvl="0" marL="0" rtl="0" algn="l">
              <a:lnSpc>
                <a:spcPct val="90000"/>
              </a:lnSpc>
              <a:spcBef>
                <a:spcPts val="0"/>
              </a:spcBef>
              <a:spcAft>
                <a:spcPts val="0"/>
              </a:spcAft>
              <a:buSzPts val="852"/>
              <a:buNone/>
            </a:pPr>
            <a:r>
              <a:t/>
            </a:r>
            <a:endParaRPr sz="1860" u="sng"/>
          </a:p>
          <a:p>
            <a:pPr indent="0" lvl="0" marL="0" rtl="0" algn="l">
              <a:lnSpc>
                <a:spcPct val="95000"/>
              </a:lnSpc>
              <a:spcBef>
                <a:spcPts val="1200"/>
              </a:spcBef>
              <a:spcAft>
                <a:spcPts val="0"/>
              </a:spcAft>
              <a:buClr>
                <a:schemeClr val="dk1"/>
              </a:buClr>
              <a:buSzPts val="852"/>
              <a:buFont typeface="Arial"/>
              <a:buNone/>
            </a:pPr>
            <a:r>
              <a:rPr b="1" lang="en-US" sz="1871">
                <a:solidFill>
                  <a:schemeClr val="lt1"/>
                </a:solidFill>
              </a:rPr>
              <a:t>Genetic Algorithm (GA) for Portfolio Optimization:</a:t>
            </a:r>
            <a:endParaRPr b="1" sz="1871">
              <a:solidFill>
                <a:schemeClr val="lt1"/>
              </a:solidFill>
            </a:endParaRPr>
          </a:p>
          <a:p>
            <a:pPr indent="-347435" lvl="0" marL="457200" rtl="0" algn="l">
              <a:lnSpc>
                <a:spcPct val="95000"/>
              </a:lnSpc>
              <a:spcBef>
                <a:spcPts val="1200"/>
              </a:spcBef>
              <a:spcAft>
                <a:spcPts val="0"/>
              </a:spcAft>
              <a:buClr>
                <a:schemeClr val="lt1"/>
              </a:buClr>
              <a:buSzPts val="1871"/>
              <a:buFont typeface="Arial"/>
              <a:buChar char="●"/>
            </a:pPr>
            <a:r>
              <a:rPr b="1" lang="en-US" sz="1871">
                <a:solidFill>
                  <a:schemeClr val="lt1"/>
                </a:solidFill>
              </a:rPr>
              <a:t>Process:</a:t>
            </a:r>
            <a:r>
              <a:rPr lang="en-US" sz="1871">
                <a:solidFill>
                  <a:schemeClr val="lt1"/>
                </a:solidFill>
              </a:rPr>
              <a:t> Mimics evolutionary selection to optimize portfolios</a:t>
            </a:r>
            <a:endParaRPr sz="1871">
              <a:solidFill>
                <a:schemeClr val="lt1"/>
              </a:solidFill>
            </a:endParaRPr>
          </a:p>
          <a:p>
            <a:pPr indent="-347435" lvl="0" marL="457200" rtl="0" algn="l">
              <a:lnSpc>
                <a:spcPct val="95000"/>
              </a:lnSpc>
              <a:spcBef>
                <a:spcPts val="0"/>
              </a:spcBef>
              <a:spcAft>
                <a:spcPts val="0"/>
              </a:spcAft>
              <a:buClr>
                <a:schemeClr val="lt1"/>
              </a:buClr>
              <a:buSzPts val="1871"/>
              <a:buFont typeface="Arial"/>
              <a:buChar char="●"/>
            </a:pPr>
            <a:r>
              <a:rPr b="1" lang="en-US" sz="1871">
                <a:solidFill>
                  <a:schemeClr val="lt1"/>
                </a:solidFill>
              </a:rPr>
              <a:t>Objective:</a:t>
            </a:r>
            <a:r>
              <a:rPr lang="en-US" sz="1871">
                <a:solidFill>
                  <a:schemeClr val="lt1"/>
                </a:solidFill>
              </a:rPr>
              <a:t> Tailors stock selection for goals like return maximization or drawdown minimization</a:t>
            </a:r>
            <a:endParaRPr sz="1871">
              <a:solidFill>
                <a:schemeClr val="lt1"/>
              </a:solidFill>
            </a:endParaRPr>
          </a:p>
          <a:p>
            <a:pPr indent="-347435" lvl="0" marL="457200" rtl="0" algn="l">
              <a:lnSpc>
                <a:spcPct val="95000"/>
              </a:lnSpc>
              <a:spcBef>
                <a:spcPts val="0"/>
              </a:spcBef>
              <a:spcAft>
                <a:spcPts val="0"/>
              </a:spcAft>
              <a:buClr>
                <a:schemeClr val="lt1"/>
              </a:buClr>
              <a:buSzPts val="1871"/>
              <a:buFont typeface="Arial"/>
              <a:buChar char="●"/>
            </a:pPr>
            <a:r>
              <a:rPr b="1" lang="en-US" sz="1871">
                <a:solidFill>
                  <a:schemeClr val="lt1"/>
                </a:solidFill>
              </a:rPr>
              <a:t>Mechanism:</a:t>
            </a:r>
            <a:r>
              <a:rPr lang="en-US" sz="1871">
                <a:solidFill>
                  <a:schemeClr val="lt1"/>
                </a:solidFill>
              </a:rPr>
              <a:t> Iteratively refines stock subsets for optimal performance</a:t>
            </a:r>
            <a:endParaRPr sz="1871">
              <a:solidFill>
                <a:schemeClr val="lt1"/>
              </a:solidFill>
            </a:endParaRPr>
          </a:p>
          <a:p>
            <a:pPr indent="-347435" lvl="0" marL="457200" rtl="0" algn="l">
              <a:lnSpc>
                <a:spcPct val="95000"/>
              </a:lnSpc>
              <a:spcBef>
                <a:spcPts val="0"/>
              </a:spcBef>
              <a:spcAft>
                <a:spcPts val="0"/>
              </a:spcAft>
              <a:buClr>
                <a:schemeClr val="lt1"/>
              </a:buClr>
              <a:buSzPts val="1871"/>
              <a:buFont typeface="Arial"/>
              <a:buChar char="●"/>
            </a:pPr>
            <a:r>
              <a:rPr b="1" lang="en-US" sz="1871">
                <a:solidFill>
                  <a:schemeClr val="lt1"/>
                </a:solidFill>
              </a:rPr>
              <a:t>Adaptation:</a:t>
            </a:r>
            <a:r>
              <a:rPr lang="en-US" sz="1871">
                <a:solidFill>
                  <a:schemeClr val="lt1"/>
                </a:solidFill>
              </a:rPr>
              <a:t> Evolves portfolios across generations for enhanced financial objectives</a:t>
            </a:r>
            <a:endParaRPr sz="1871">
              <a:solidFill>
                <a:schemeClr val="lt1"/>
              </a:solidFill>
            </a:endParaRPr>
          </a:p>
          <a:p>
            <a:pPr indent="-347435" lvl="0" marL="457200" rtl="0" algn="l">
              <a:lnSpc>
                <a:spcPct val="95000"/>
              </a:lnSpc>
              <a:spcBef>
                <a:spcPts val="0"/>
              </a:spcBef>
              <a:spcAft>
                <a:spcPts val="0"/>
              </a:spcAft>
              <a:buClr>
                <a:schemeClr val="lt1"/>
              </a:buClr>
              <a:buSzPts val="1871"/>
              <a:buFont typeface="Arial"/>
              <a:buChar char="●"/>
            </a:pPr>
            <a:r>
              <a:rPr b="1" lang="en-US" sz="1871">
                <a:solidFill>
                  <a:schemeClr val="lt1"/>
                </a:solidFill>
              </a:rPr>
              <a:t>Integration:</a:t>
            </a:r>
            <a:r>
              <a:rPr lang="en-US" sz="1871">
                <a:solidFill>
                  <a:schemeClr val="lt1"/>
                </a:solidFill>
              </a:rPr>
              <a:t> Outputs an optimized stock subset for DRL model input</a:t>
            </a:r>
            <a:endParaRPr sz="1871">
              <a:solidFill>
                <a:schemeClr val="lt1"/>
              </a:solidFill>
            </a:endParaRPr>
          </a:p>
          <a:p>
            <a:pPr indent="0" lvl="0" marL="0" rtl="0" algn="l">
              <a:lnSpc>
                <a:spcPct val="90000"/>
              </a:lnSpc>
              <a:spcBef>
                <a:spcPts val="1200"/>
              </a:spcBef>
              <a:spcAft>
                <a:spcPts val="0"/>
              </a:spcAft>
              <a:buSzPts val="852"/>
              <a:buNone/>
            </a:pPr>
            <a:r>
              <a:t/>
            </a:r>
            <a:endParaRPr sz="1860"/>
          </a:p>
        </p:txBody>
      </p:sp>
      <p:pic>
        <p:nvPicPr>
          <p:cNvPr id="224" name="Google Shape;224;p14"/>
          <p:cNvPicPr preferRelativeResize="0"/>
          <p:nvPr/>
        </p:nvPicPr>
        <p:blipFill>
          <a:blip r:embed="rId3">
            <a:alphaModFix/>
          </a:blip>
          <a:stretch>
            <a:fillRect/>
          </a:stretch>
        </p:blipFill>
        <p:spPr>
          <a:xfrm>
            <a:off x="5494450" y="1932163"/>
            <a:ext cx="6397299" cy="3350975"/>
          </a:xfrm>
          <a:prstGeom prst="rect">
            <a:avLst/>
          </a:prstGeom>
          <a:noFill/>
          <a:ln>
            <a:noFill/>
          </a:ln>
        </p:spPr>
      </p:pic>
      <p:sp>
        <p:nvSpPr>
          <p:cNvPr id="225" name="Google Shape;225;p14"/>
          <p:cNvSpPr txBox="1"/>
          <p:nvPr/>
        </p:nvSpPr>
        <p:spPr>
          <a:xfrm>
            <a:off x="6623100" y="5283125"/>
            <a:ext cx="4140000" cy="37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600" u="sng">
                <a:solidFill>
                  <a:schemeClr val="hlink"/>
                </a:solidFill>
                <a:hlinkClick r:id="rId4"/>
              </a:rPr>
              <a:t>https://ai.stackexchange.com/questions/8168/how-do-i-optimize-a-specific-function-using-a-genetic-algorithm</a:t>
            </a:r>
            <a:r>
              <a:rPr lang="en-US" sz="600">
                <a:solidFill>
                  <a:schemeClr val="lt2"/>
                </a:solidFill>
              </a:rPr>
              <a:t> [1]</a:t>
            </a:r>
            <a:endParaRPr sz="600">
              <a:solidFill>
                <a:schemeClr val="lt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2cc155df2a0_0_2"/>
          <p:cNvSpPr txBox="1"/>
          <p:nvPr>
            <p:ph type="title"/>
          </p:nvPr>
        </p:nvSpPr>
        <p:spPr>
          <a:xfrm>
            <a:off x="959620" y="268725"/>
            <a:ext cx="10353900" cy="12573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lt2"/>
              </a:buClr>
              <a:buSzPts val="4600"/>
              <a:buFont typeface="Arial"/>
              <a:buNone/>
            </a:pPr>
            <a:r>
              <a:rPr lang="en-US" sz="3000"/>
              <a:t>Feedforward Neural Network (</a:t>
            </a:r>
            <a:r>
              <a:rPr lang="en-US" sz="3000"/>
              <a:t>FNN)</a:t>
            </a:r>
            <a:endParaRPr sz="3000"/>
          </a:p>
        </p:txBody>
      </p:sp>
      <p:sp>
        <p:nvSpPr>
          <p:cNvPr id="231" name="Google Shape;231;g2cc155df2a0_0_2"/>
          <p:cNvSpPr txBox="1"/>
          <p:nvPr>
            <p:ph idx="1" type="body"/>
          </p:nvPr>
        </p:nvSpPr>
        <p:spPr>
          <a:xfrm>
            <a:off x="649175" y="1787875"/>
            <a:ext cx="4756200" cy="45933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1750">
                <a:solidFill>
                  <a:schemeClr val="lt1"/>
                </a:solidFill>
              </a:rPr>
              <a:t>Feedforward Neural Network (FNN) for Price Prediction:</a:t>
            </a:r>
            <a:endParaRPr b="1" sz="1750">
              <a:solidFill>
                <a:schemeClr val="lt1"/>
              </a:solidFill>
            </a:endParaRPr>
          </a:p>
          <a:p>
            <a:pPr indent="-339725" lvl="0" marL="457200" rtl="0" algn="l">
              <a:lnSpc>
                <a:spcPct val="115000"/>
              </a:lnSpc>
              <a:spcBef>
                <a:spcPts val="1200"/>
              </a:spcBef>
              <a:spcAft>
                <a:spcPts val="0"/>
              </a:spcAft>
              <a:buClr>
                <a:schemeClr val="lt1"/>
              </a:buClr>
              <a:buSzPts val="1750"/>
              <a:buFont typeface="Arial"/>
              <a:buChar char="●"/>
            </a:pPr>
            <a:r>
              <a:rPr b="1" lang="en-US" sz="1750">
                <a:solidFill>
                  <a:schemeClr val="lt1"/>
                </a:solidFill>
              </a:rPr>
              <a:t>Purpose:</a:t>
            </a:r>
            <a:r>
              <a:rPr lang="en-US" sz="1750">
                <a:solidFill>
                  <a:schemeClr val="lt1"/>
                </a:solidFill>
              </a:rPr>
              <a:t> Utilized for predicting future stock prices</a:t>
            </a:r>
            <a:endParaRPr sz="1750">
              <a:solidFill>
                <a:schemeClr val="lt1"/>
              </a:solidFill>
            </a:endParaRPr>
          </a:p>
          <a:p>
            <a:pPr indent="-339725" lvl="0" marL="457200" rtl="0" algn="l">
              <a:lnSpc>
                <a:spcPct val="115000"/>
              </a:lnSpc>
              <a:spcBef>
                <a:spcPts val="0"/>
              </a:spcBef>
              <a:spcAft>
                <a:spcPts val="0"/>
              </a:spcAft>
              <a:buClr>
                <a:schemeClr val="lt1"/>
              </a:buClr>
              <a:buSzPts val="1750"/>
              <a:buFont typeface="Arial"/>
              <a:buChar char="●"/>
            </a:pPr>
            <a:r>
              <a:rPr b="1" lang="en-US" sz="1750">
                <a:solidFill>
                  <a:schemeClr val="lt1"/>
                </a:solidFill>
              </a:rPr>
              <a:t>Architecture:</a:t>
            </a:r>
            <a:r>
              <a:rPr lang="en-US" sz="1750">
                <a:solidFill>
                  <a:schemeClr val="lt1"/>
                </a:solidFill>
              </a:rPr>
              <a:t> Multi-layered network processing time-series data</a:t>
            </a:r>
            <a:endParaRPr sz="1750">
              <a:solidFill>
                <a:schemeClr val="lt1"/>
              </a:solidFill>
            </a:endParaRPr>
          </a:p>
          <a:p>
            <a:pPr indent="-339725" lvl="0" marL="457200" rtl="0" algn="l">
              <a:lnSpc>
                <a:spcPct val="115000"/>
              </a:lnSpc>
              <a:spcBef>
                <a:spcPts val="0"/>
              </a:spcBef>
              <a:spcAft>
                <a:spcPts val="0"/>
              </a:spcAft>
              <a:buClr>
                <a:schemeClr val="lt1"/>
              </a:buClr>
              <a:buSzPts val="1750"/>
              <a:buFont typeface="Arial"/>
              <a:buChar char="●"/>
            </a:pPr>
            <a:r>
              <a:rPr b="1" lang="en-US" sz="1750">
                <a:solidFill>
                  <a:schemeClr val="lt1"/>
                </a:solidFill>
              </a:rPr>
              <a:t>Function:</a:t>
            </a:r>
            <a:r>
              <a:rPr lang="en-US" sz="1750">
                <a:solidFill>
                  <a:schemeClr val="lt1"/>
                </a:solidFill>
              </a:rPr>
              <a:t> Discerns patterns and trends to forecast prices</a:t>
            </a:r>
            <a:endParaRPr sz="1750">
              <a:solidFill>
                <a:schemeClr val="lt1"/>
              </a:solidFill>
            </a:endParaRPr>
          </a:p>
          <a:p>
            <a:pPr indent="-339725" lvl="0" marL="457200" rtl="0" algn="l">
              <a:lnSpc>
                <a:spcPct val="115000"/>
              </a:lnSpc>
              <a:spcBef>
                <a:spcPts val="0"/>
              </a:spcBef>
              <a:spcAft>
                <a:spcPts val="0"/>
              </a:spcAft>
              <a:buClr>
                <a:schemeClr val="lt1"/>
              </a:buClr>
              <a:buSzPts val="1750"/>
              <a:buFont typeface="Arial"/>
              <a:buChar char="●"/>
            </a:pPr>
            <a:r>
              <a:rPr b="1" lang="en-US" sz="1750">
                <a:solidFill>
                  <a:schemeClr val="lt1"/>
                </a:solidFill>
              </a:rPr>
              <a:t>Training:</a:t>
            </a:r>
            <a:r>
              <a:rPr lang="en-US" sz="1750">
                <a:solidFill>
                  <a:schemeClr val="lt1"/>
                </a:solidFill>
              </a:rPr>
              <a:t> Optimized using historical market data and backpropagation</a:t>
            </a:r>
            <a:endParaRPr sz="1750">
              <a:solidFill>
                <a:schemeClr val="lt1"/>
              </a:solidFill>
            </a:endParaRPr>
          </a:p>
          <a:p>
            <a:pPr indent="-339725" lvl="0" marL="457200" rtl="0" algn="l">
              <a:lnSpc>
                <a:spcPct val="115000"/>
              </a:lnSpc>
              <a:spcBef>
                <a:spcPts val="0"/>
              </a:spcBef>
              <a:spcAft>
                <a:spcPts val="0"/>
              </a:spcAft>
              <a:buClr>
                <a:schemeClr val="lt1"/>
              </a:buClr>
              <a:buSzPts val="1750"/>
              <a:buFont typeface="Arial"/>
              <a:buChar char="●"/>
            </a:pPr>
            <a:r>
              <a:rPr b="1" lang="en-US" sz="1750">
                <a:solidFill>
                  <a:schemeClr val="lt1"/>
                </a:solidFill>
              </a:rPr>
              <a:t>Role in Strategy:</a:t>
            </a:r>
            <a:r>
              <a:rPr lang="en-US" sz="1750">
                <a:solidFill>
                  <a:schemeClr val="lt1"/>
                </a:solidFill>
              </a:rPr>
              <a:t> Informs DRL models for data-driven trading decisions</a:t>
            </a:r>
            <a:endParaRPr sz="1750">
              <a:solidFill>
                <a:schemeClr val="lt1"/>
              </a:solidFill>
            </a:endParaRPr>
          </a:p>
          <a:p>
            <a:pPr indent="0" lvl="0" marL="342900" rtl="0" algn="l">
              <a:spcBef>
                <a:spcPts val="1200"/>
              </a:spcBef>
              <a:spcAft>
                <a:spcPts val="0"/>
              </a:spcAft>
              <a:buNone/>
            </a:pPr>
            <a:r>
              <a:t/>
            </a:r>
            <a:endParaRPr sz="2800"/>
          </a:p>
        </p:txBody>
      </p:sp>
      <p:pic>
        <p:nvPicPr>
          <p:cNvPr id="232" name="Google Shape;232;g2cc155df2a0_0_2"/>
          <p:cNvPicPr preferRelativeResize="0"/>
          <p:nvPr/>
        </p:nvPicPr>
        <p:blipFill>
          <a:blip r:embed="rId3">
            <a:alphaModFix/>
          </a:blip>
          <a:stretch>
            <a:fillRect/>
          </a:stretch>
        </p:blipFill>
        <p:spPr>
          <a:xfrm>
            <a:off x="6040373" y="1787863"/>
            <a:ext cx="5419250" cy="4069624"/>
          </a:xfrm>
          <a:prstGeom prst="rect">
            <a:avLst/>
          </a:prstGeom>
          <a:noFill/>
          <a:ln>
            <a:noFill/>
          </a:ln>
        </p:spPr>
      </p:pic>
      <p:sp>
        <p:nvSpPr>
          <p:cNvPr id="233" name="Google Shape;233;g2cc155df2a0_0_2"/>
          <p:cNvSpPr txBox="1"/>
          <p:nvPr/>
        </p:nvSpPr>
        <p:spPr>
          <a:xfrm>
            <a:off x="6486050" y="5857475"/>
            <a:ext cx="4527900" cy="18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600" u="sng">
                <a:solidFill>
                  <a:schemeClr val="hlink"/>
                </a:solidFill>
                <a:hlinkClick r:id="rId4"/>
              </a:rPr>
              <a:t>https://www.google.com/url?sa=i&amp;url=https%3A%2F%2Ftowardsdatascience.com%2Ffeed-forward-neural-network-with-example-neural-network-series-part-2</a:t>
            </a:r>
            <a:r>
              <a:rPr lang="en-US" sz="600">
                <a:solidFill>
                  <a:schemeClr val="lt2"/>
                </a:solidFill>
              </a:rPr>
              <a:t> [2]</a:t>
            </a:r>
            <a:endParaRPr sz="600">
              <a:solidFill>
                <a:schemeClr val="lt2"/>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3"/>
          <p:cNvSpPr txBox="1"/>
          <p:nvPr>
            <p:ph type="title"/>
          </p:nvPr>
        </p:nvSpPr>
        <p:spPr>
          <a:xfrm>
            <a:off x="913795" y="322193"/>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sz="3000"/>
              <a:t>Deep Reinforcement Learning (</a:t>
            </a:r>
            <a:r>
              <a:rPr lang="en-US" sz="3000"/>
              <a:t>DRL) Models</a:t>
            </a:r>
            <a:endParaRPr sz="3000"/>
          </a:p>
        </p:txBody>
      </p:sp>
      <p:sp>
        <p:nvSpPr>
          <p:cNvPr id="239" name="Google Shape;239;p13"/>
          <p:cNvSpPr txBox="1"/>
          <p:nvPr>
            <p:ph idx="1" type="body"/>
          </p:nvPr>
        </p:nvSpPr>
        <p:spPr>
          <a:xfrm>
            <a:off x="913797" y="1579500"/>
            <a:ext cx="4394100" cy="46689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fontScale="32500"/>
          </a:bodyPr>
          <a:lstStyle/>
          <a:p>
            <a:pPr indent="0" lvl="0" marL="0" rtl="0" algn="l">
              <a:lnSpc>
                <a:spcPct val="115000"/>
              </a:lnSpc>
              <a:spcBef>
                <a:spcPts val="1200"/>
              </a:spcBef>
              <a:spcAft>
                <a:spcPts val="0"/>
              </a:spcAft>
              <a:buClr>
                <a:schemeClr val="dk1"/>
              </a:buClr>
              <a:buSzPts val="358"/>
              <a:buFont typeface="Arial"/>
              <a:buNone/>
            </a:pPr>
            <a:r>
              <a:rPr b="1" lang="en-US" sz="4750">
                <a:solidFill>
                  <a:schemeClr val="lt1"/>
                </a:solidFill>
              </a:rPr>
              <a:t>Deep Reinforcement Learning (DRL) for Trading Decisions:</a:t>
            </a:r>
            <a:endParaRPr b="1" sz="4750">
              <a:solidFill>
                <a:schemeClr val="lt1"/>
              </a:solidFill>
            </a:endParaRPr>
          </a:p>
          <a:p>
            <a:pPr indent="-326628" lvl="0" marL="457200" rtl="0" algn="l">
              <a:lnSpc>
                <a:spcPct val="115000"/>
              </a:lnSpc>
              <a:spcBef>
                <a:spcPts val="1200"/>
              </a:spcBef>
              <a:spcAft>
                <a:spcPts val="0"/>
              </a:spcAft>
              <a:buClr>
                <a:schemeClr val="lt1"/>
              </a:buClr>
              <a:buSzPct val="100000"/>
              <a:buFont typeface="Arial"/>
              <a:buChar char="●"/>
            </a:pPr>
            <a:r>
              <a:rPr b="1" lang="en-US" sz="4750">
                <a:solidFill>
                  <a:schemeClr val="lt1"/>
                </a:solidFill>
              </a:rPr>
              <a:t>Purpose:</a:t>
            </a:r>
            <a:r>
              <a:rPr lang="en-US" sz="4750">
                <a:solidFill>
                  <a:schemeClr val="lt1"/>
                </a:solidFill>
              </a:rPr>
              <a:t> Learns optimal trade strategies via market interaction</a:t>
            </a:r>
            <a:endParaRPr sz="4750">
              <a:solidFill>
                <a:schemeClr val="lt1"/>
              </a:solidFill>
            </a:endParaRPr>
          </a:p>
          <a:p>
            <a:pPr indent="-326628" lvl="0" marL="457200" rtl="0" algn="l">
              <a:lnSpc>
                <a:spcPct val="115000"/>
              </a:lnSpc>
              <a:spcBef>
                <a:spcPts val="0"/>
              </a:spcBef>
              <a:spcAft>
                <a:spcPts val="0"/>
              </a:spcAft>
              <a:buClr>
                <a:schemeClr val="lt1"/>
              </a:buClr>
              <a:buSzPct val="100000"/>
              <a:buFont typeface="Arial"/>
              <a:buChar char="●"/>
            </a:pPr>
            <a:r>
              <a:rPr b="1" lang="en-US" sz="4750">
                <a:solidFill>
                  <a:schemeClr val="lt1"/>
                </a:solidFill>
              </a:rPr>
              <a:t>Approach:</a:t>
            </a:r>
            <a:r>
              <a:rPr lang="en-US" sz="4750">
                <a:solidFill>
                  <a:schemeClr val="lt1"/>
                </a:solidFill>
              </a:rPr>
              <a:t> Utilizes advanced algorithms to adapt and evolve trade actions</a:t>
            </a:r>
            <a:endParaRPr sz="4750">
              <a:solidFill>
                <a:schemeClr val="lt1"/>
              </a:solidFill>
            </a:endParaRPr>
          </a:p>
          <a:p>
            <a:pPr indent="-326628" lvl="0" marL="457200" rtl="0" algn="l">
              <a:lnSpc>
                <a:spcPct val="115000"/>
              </a:lnSpc>
              <a:spcBef>
                <a:spcPts val="0"/>
              </a:spcBef>
              <a:spcAft>
                <a:spcPts val="0"/>
              </a:spcAft>
              <a:buClr>
                <a:schemeClr val="lt1"/>
              </a:buClr>
              <a:buSzPct val="100000"/>
              <a:buFont typeface="Arial"/>
              <a:buChar char="●"/>
            </a:pPr>
            <a:r>
              <a:rPr b="1" lang="en-US" sz="4750">
                <a:solidFill>
                  <a:schemeClr val="lt1"/>
                </a:solidFill>
              </a:rPr>
              <a:t>Algorithms:</a:t>
            </a:r>
            <a:r>
              <a:rPr lang="en-US" sz="4750">
                <a:solidFill>
                  <a:schemeClr val="lt1"/>
                </a:solidFill>
              </a:rPr>
              <a:t> Incorporates SAC for efficient policy optimization and PPO for continuous policy improvement</a:t>
            </a:r>
            <a:endParaRPr sz="4750">
              <a:solidFill>
                <a:schemeClr val="lt1"/>
              </a:solidFill>
            </a:endParaRPr>
          </a:p>
          <a:p>
            <a:pPr indent="-326628" lvl="0" marL="457200" rtl="0" algn="l">
              <a:lnSpc>
                <a:spcPct val="115000"/>
              </a:lnSpc>
              <a:spcBef>
                <a:spcPts val="0"/>
              </a:spcBef>
              <a:spcAft>
                <a:spcPts val="0"/>
              </a:spcAft>
              <a:buClr>
                <a:schemeClr val="lt1"/>
              </a:buClr>
              <a:buSzPct val="100000"/>
              <a:buFont typeface="Arial"/>
              <a:buChar char="●"/>
            </a:pPr>
            <a:r>
              <a:rPr b="1" lang="en-US" sz="4750">
                <a:solidFill>
                  <a:schemeClr val="lt1"/>
                </a:solidFill>
              </a:rPr>
              <a:t>Policy:</a:t>
            </a:r>
            <a:r>
              <a:rPr lang="en-US" sz="4750">
                <a:solidFill>
                  <a:schemeClr val="lt1"/>
                </a:solidFill>
              </a:rPr>
              <a:t> Balances exploration and exploitation to maximize investment rewards</a:t>
            </a:r>
            <a:endParaRPr sz="4750">
              <a:solidFill>
                <a:schemeClr val="lt1"/>
              </a:solidFill>
            </a:endParaRPr>
          </a:p>
          <a:p>
            <a:pPr indent="-326628" lvl="0" marL="457200" rtl="0" algn="l">
              <a:lnSpc>
                <a:spcPct val="115000"/>
              </a:lnSpc>
              <a:spcBef>
                <a:spcPts val="0"/>
              </a:spcBef>
              <a:spcAft>
                <a:spcPts val="0"/>
              </a:spcAft>
              <a:buClr>
                <a:schemeClr val="lt1"/>
              </a:buClr>
              <a:buSzPct val="100000"/>
              <a:buFont typeface="Arial"/>
              <a:buChar char="●"/>
            </a:pPr>
            <a:r>
              <a:rPr b="1" lang="en-US" sz="4750">
                <a:solidFill>
                  <a:schemeClr val="lt1"/>
                </a:solidFill>
              </a:rPr>
              <a:t>Outcome:</a:t>
            </a:r>
            <a:r>
              <a:rPr lang="en-US" sz="4750">
                <a:solidFill>
                  <a:schemeClr val="lt1"/>
                </a:solidFill>
              </a:rPr>
              <a:t> Aims to outperform traditional trading methods with adaptive, data-informed decisions</a:t>
            </a:r>
            <a:endParaRPr sz="4750">
              <a:solidFill>
                <a:schemeClr val="lt1"/>
              </a:solidFill>
            </a:endParaRPr>
          </a:p>
          <a:p>
            <a:pPr indent="-176655" lvl="1" marL="720000" rtl="0" algn="l">
              <a:spcBef>
                <a:spcPts val="1200"/>
              </a:spcBef>
              <a:spcAft>
                <a:spcPts val="0"/>
              </a:spcAft>
              <a:buSzPct val="70000"/>
              <a:buNone/>
            </a:pPr>
            <a:r>
              <a:t/>
            </a:r>
            <a:endParaRPr/>
          </a:p>
        </p:txBody>
      </p:sp>
      <p:pic>
        <p:nvPicPr>
          <p:cNvPr id="240" name="Google Shape;240;p13"/>
          <p:cNvPicPr preferRelativeResize="0"/>
          <p:nvPr/>
        </p:nvPicPr>
        <p:blipFill>
          <a:blip r:embed="rId3">
            <a:alphaModFix/>
          </a:blip>
          <a:stretch>
            <a:fillRect/>
          </a:stretch>
        </p:blipFill>
        <p:spPr>
          <a:xfrm>
            <a:off x="5711900" y="2073835"/>
            <a:ext cx="5807251" cy="3680228"/>
          </a:xfrm>
          <a:prstGeom prst="rect">
            <a:avLst/>
          </a:prstGeom>
          <a:noFill/>
          <a:ln>
            <a:noFill/>
          </a:ln>
        </p:spPr>
      </p:pic>
      <p:sp>
        <p:nvSpPr>
          <p:cNvPr id="241" name="Google Shape;241;p13"/>
          <p:cNvSpPr txBox="1"/>
          <p:nvPr/>
        </p:nvSpPr>
        <p:spPr>
          <a:xfrm>
            <a:off x="7132475" y="5754075"/>
            <a:ext cx="29661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600" u="sng">
                <a:solidFill>
                  <a:schemeClr val="hlink"/>
                </a:solidFill>
                <a:hlinkClick r:id="rId4"/>
              </a:rPr>
              <a:t>https://www.google.com/url?sa=i&amp;url=https%3A%2F%2Fwww.mdpi.com%</a:t>
            </a:r>
            <a:r>
              <a:rPr lang="en-US" sz="600">
                <a:solidFill>
                  <a:schemeClr val="lt2"/>
                </a:solidFill>
              </a:rPr>
              <a:t> [3]</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15"/>
          <p:cNvSpPr txBox="1"/>
          <p:nvPr>
            <p:ph type="title"/>
          </p:nvPr>
        </p:nvSpPr>
        <p:spPr>
          <a:xfrm>
            <a:off x="919050" y="170425"/>
            <a:ext cx="10353900" cy="10869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sz="3000"/>
              <a:t>Performance / Results</a:t>
            </a:r>
            <a:endParaRPr sz="3000"/>
          </a:p>
        </p:txBody>
      </p:sp>
      <p:sp>
        <p:nvSpPr>
          <p:cNvPr id="247" name="Google Shape;247;p15"/>
          <p:cNvSpPr txBox="1"/>
          <p:nvPr>
            <p:ph idx="1" type="body"/>
          </p:nvPr>
        </p:nvSpPr>
        <p:spPr>
          <a:xfrm>
            <a:off x="386250" y="1292225"/>
            <a:ext cx="5019000" cy="50166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0" lvl="0" marL="0" rtl="0" algn="l">
              <a:lnSpc>
                <a:spcPct val="115000"/>
              </a:lnSpc>
              <a:spcBef>
                <a:spcPts val="1200"/>
              </a:spcBef>
              <a:spcAft>
                <a:spcPts val="0"/>
              </a:spcAft>
              <a:buClr>
                <a:schemeClr val="dk1"/>
              </a:buClr>
              <a:buSzPts val="1100"/>
              <a:buFont typeface="Arial"/>
              <a:buNone/>
            </a:pPr>
            <a:r>
              <a:rPr b="1" lang="en-US" sz="1650">
                <a:solidFill>
                  <a:schemeClr val="lt1"/>
                </a:solidFill>
              </a:rPr>
              <a:t>System Performance and Results:</a:t>
            </a:r>
            <a:endParaRPr b="1" sz="1650">
              <a:solidFill>
                <a:schemeClr val="lt1"/>
              </a:solidFill>
            </a:endParaRPr>
          </a:p>
          <a:p>
            <a:pPr indent="-333375" lvl="0" marL="457200" rtl="0" algn="l">
              <a:lnSpc>
                <a:spcPct val="115000"/>
              </a:lnSpc>
              <a:spcBef>
                <a:spcPts val="1200"/>
              </a:spcBef>
              <a:spcAft>
                <a:spcPts val="0"/>
              </a:spcAft>
              <a:buClr>
                <a:schemeClr val="lt1"/>
              </a:buClr>
              <a:buSzPts val="1650"/>
              <a:buFont typeface="Arial"/>
              <a:buChar char="●"/>
            </a:pPr>
            <a:r>
              <a:rPr b="1" lang="en-US" sz="1650">
                <a:solidFill>
                  <a:schemeClr val="lt1"/>
                </a:solidFill>
              </a:rPr>
              <a:t>Sharpe Ratio:</a:t>
            </a:r>
            <a:r>
              <a:rPr lang="en-US" sz="1650">
                <a:solidFill>
                  <a:schemeClr val="lt1"/>
                </a:solidFill>
              </a:rPr>
              <a:t> 76.3 - Indicates </a:t>
            </a:r>
            <a:r>
              <a:rPr lang="en-US" sz="1650">
                <a:solidFill>
                  <a:schemeClr val="lt1"/>
                </a:solidFill>
              </a:rPr>
              <a:t>robust excess returns compared to the risk-free rate</a:t>
            </a:r>
            <a:endParaRPr sz="1650">
              <a:solidFill>
                <a:schemeClr val="lt1"/>
              </a:solidFill>
            </a:endParaRPr>
          </a:p>
          <a:p>
            <a:pPr indent="-333375" lvl="0" marL="457200" rtl="0" algn="l">
              <a:lnSpc>
                <a:spcPct val="115000"/>
              </a:lnSpc>
              <a:spcBef>
                <a:spcPts val="0"/>
              </a:spcBef>
              <a:spcAft>
                <a:spcPts val="0"/>
              </a:spcAft>
              <a:buClr>
                <a:schemeClr val="lt1"/>
              </a:buClr>
              <a:buSzPts val="1650"/>
              <a:buFont typeface="Arial"/>
              <a:buChar char="●"/>
            </a:pPr>
            <a:r>
              <a:rPr b="1" lang="en-US" sz="1650">
                <a:solidFill>
                  <a:schemeClr val="lt1"/>
                </a:solidFill>
              </a:rPr>
              <a:t>Maximum Drawdown:</a:t>
            </a:r>
            <a:r>
              <a:rPr lang="en-US" sz="1650">
                <a:solidFill>
                  <a:schemeClr val="lt1"/>
                </a:solidFill>
              </a:rPr>
              <a:t> 0.011 - Reflects the </a:t>
            </a:r>
            <a:r>
              <a:rPr lang="en-US" sz="1650">
                <a:solidFill>
                  <a:schemeClr val="lt1"/>
                </a:solidFill>
              </a:rPr>
              <a:t>ability to limit losses in adverse market conditions</a:t>
            </a:r>
            <a:endParaRPr sz="1650">
              <a:solidFill>
                <a:schemeClr val="lt1"/>
              </a:solidFill>
            </a:endParaRPr>
          </a:p>
          <a:p>
            <a:pPr indent="-333375" lvl="0" marL="457200" rtl="0" algn="l">
              <a:lnSpc>
                <a:spcPct val="115000"/>
              </a:lnSpc>
              <a:spcBef>
                <a:spcPts val="0"/>
              </a:spcBef>
              <a:spcAft>
                <a:spcPts val="0"/>
              </a:spcAft>
              <a:buClr>
                <a:schemeClr val="lt1"/>
              </a:buClr>
              <a:buSzPts val="1650"/>
              <a:buFont typeface="Arial"/>
              <a:buChar char="●"/>
            </a:pPr>
            <a:r>
              <a:rPr b="1" lang="en-US" sz="1650">
                <a:solidFill>
                  <a:schemeClr val="lt1"/>
                </a:solidFill>
              </a:rPr>
              <a:t>Cumulative Returns:</a:t>
            </a:r>
            <a:r>
              <a:rPr lang="en-US" sz="1650">
                <a:solidFill>
                  <a:schemeClr val="lt1"/>
                </a:solidFill>
              </a:rPr>
              <a:t> 1.52 - Aligns with our goal to maximize returns</a:t>
            </a:r>
            <a:endParaRPr sz="1650">
              <a:solidFill>
                <a:schemeClr val="lt1"/>
              </a:solidFill>
            </a:endParaRPr>
          </a:p>
          <a:p>
            <a:pPr indent="-333375" lvl="0" marL="457200" rtl="0" algn="l">
              <a:lnSpc>
                <a:spcPct val="115000"/>
              </a:lnSpc>
              <a:spcBef>
                <a:spcPts val="0"/>
              </a:spcBef>
              <a:spcAft>
                <a:spcPts val="0"/>
              </a:spcAft>
              <a:buClr>
                <a:schemeClr val="lt1"/>
              </a:buClr>
              <a:buSzPts val="1650"/>
              <a:buFont typeface="Arial"/>
              <a:buChar char="●"/>
            </a:pPr>
            <a:r>
              <a:rPr b="1" lang="en-US" sz="1650">
                <a:solidFill>
                  <a:schemeClr val="lt1"/>
                </a:solidFill>
              </a:rPr>
              <a:t>FNN Accuracy:</a:t>
            </a:r>
            <a:r>
              <a:rPr lang="en-US" sz="1650">
                <a:solidFill>
                  <a:schemeClr val="lt1"/>
                </a:solidFill>
              </a:rPr>
              <a:t> r</a:t>
            </a:r>
            <a:r>
              <a:rPr baseline="30000" lang="en-US" sz="1650">
                <a:solidFill>
                  <a:schemeClr val="lt1"/>
                </a:solidFill>
              </a:rPr>
              <a:t>2</a:t>
            </a:r>
            <a:r>
              <a:rPr lang="en-US" sz="1650">
                <a:solidFill>
                  <a:schemeClr val="lt1"/>
                </a:solidFill>
              </a:rPr>
              <a:t> at 0.993, RMSE at 0.085 - Shows </a:t>
            </a:r>
            <a:r>
              <a:rPr lang="en-US" sz="1650">
                <a:solidFill>
                  <a:schemeClr val="lt1"/>
                </a:solidFill>
              </a:rPr>
              <a:t>the precision of our predictions relative to actual price movements</a:t>
            </a:r>
            <a:endParaRPr sz="1650">
              <a:solidFill>
                <a:schemeClr val="lt1"/>
              </a:solidFill>
            </a:endParaRPr>
          </a:p>
          <a:p>
            <a:pPr indent="-333375" lvl="0" marL="457200" rtl="0" algn="l">
              <a:lnSpc>
                <a:spcPct val="115000"/>
              </a:lnSpc>
              <a:spcBef>
                <a:spcPts val="0"/>
              </a:spcBef>
              <a:spcAft>
                <a:spcPts val="0"/>
              </a:spcAft>
              <a:buClr>
                <a:schemeClr val="lt1"/>
              </a:buClr>
              <a:buSzPts val="1650"/>
              <a:buFont typeface="Arial"/>
              <a:buChar char="●"/>
            </a:pPr>
            <a:r>
              <a:rPr b="1" lang="en-US" sz="1650">
                <a:solidFill>
                  <a:schemeClr val="lt1"/>
                </a:solidFill>
              </a:rPr>
              <a:t>Overall Assessment:</a:t>
            </a:r>
            <a:r>
              <a:rPr lang="en-US" sz="1650">
                <a:solidFill>
                  <a:schemeClr val="lt1"/>
                </a:solidFill>
              </a:rPr>
              <a:t> The </a:t>
            </a:r>
            <a:r>
              <a:rPr lang="en-US" sz="1650">
                <a:solidFill>
                  <a:schemeClr val="lt1"/>
                </a:solidFill>
              </a:rPr>
              <a:t>system's overall performance surpasses our benchmarks, showcasing that our integrated approach holds considerable promise</a:t>
            </a:r>
            <a:endParaRPr sz="1650">
              <a:solidFill>
                <a:schemeClr val="lt1"/>
              </a:solidFill>
            </a:endParaRPr>
          </a:p>
        </p:txBody>
      </p:sp>
      <p:sp>
        <p:nvSpPr>
          <p:cNvPr id="248" name="Google Shape;248;p15"/>
          <p:cNvSpPr txBox="1"/>
          <p:nvPr/>
        </p:nvSpPr>
        <p:spPr>
          <a:xfrm>
            <a:off x="6521175" y="3204450"/>
            <a:ext cx="1371600" cy="45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300">
              <a:solidFill>
                <a:schemeClr val="lt2"/>
              </a:solidFill>
            </a:endParaRPr>
          </a:p>
        </p:txBody>
      </p:sp>
      <p:pic>
        <p:nvPicPr>
          <p:cNvPr id="249" name="Google Shape;249;p15"/>
          <p:cNvPicPr preferRelativeResize="0"/>
          <p:nvPr/>
        </p:nvPicPr>
        <p:blipFill>
          <a:blip r:embed="rId3">
            <a:alphaModFix/>
          </a:blip>
          <a:stretch>
            <a:fillRect/>
          </a:stretch>
        </p:blipFill>
        <p:spPr>
          <a:xfrm>
            <a:off x="5870900" y="2069450"/>
            <a:ext cx="5402051" cy="27191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2cc155df2a0_0_54"/>
          <p:cNvSpPr txBox="1"/>
          <p:nvPr>
            <p:ph type="title"/>
          </p:nvPr>
        </p:nvSpPr>
        <p:spPr>
          <a:xfrm>
            <a:off x="913800" y="609600"/>
            <a:ext cx="10353900" cy="1062300"/>
          </a:xfrm>
          <a:prstGeom prst="rect">
            <a:avLst/>
          </a:prstGeom>
        </p:spPr>
        <p:txBody>
          <a:bodyPr anchorCtr="0" anchor="ctr" bIns="45700" lIns="91425" spcFirstLastPara="1" rIns="91425" wrap="square" tIns="45700">
            <a:normAutofit fontScale="90000"/>
          </a:bodyPr>
          <a:lstStyle/>
          <a:p>
            <a:pPr indent="0" lvl="0" marL="0" rtl="0" algn="ctr">
              <a:spcBef>
                <a:spcPts val="0"/>
              </a:spcBef>
              <a:spcAft>
                <a:spcPts val="0"/>
              </a:spcAft>
              <a:buClr>
                <a:schemeClr val="lt2"/>
              </a:buClr>
              <a:buSzPct val="153333"/>
              <a:buFont typeface="Arial"/>
              <a:buNone/>
            </a:pPr>
            <a:r>
              <a:rPr lang="en-US" sz="3000">
                <a:solidFill>
                  <a:schemeClr val="lt1"/>
                </a:solidFill>
              </a:rPr>
              <a:t>Deployment</a:t>
            </a:r>
            <a:endParaRPr sz="3000">
              <a:solidFill>
                <a:schemeClr val="lt1"/>
              </a:solidFill>
            </a:endParaRPr>
          </a:p>
          <a:p>
            <a:pPr indent="0" lvl="0" marL="0" rtl="0" algn="ctr">
              <a:spcBef>
                <a:spcPts val="0"/>
              </a:spcBef>
              <a:spcAft>
                <a:spcPts val="0"/>
              </a:spcAft>
              <a:buNone/>
            </a:pPr>
            <a:r>
              <a:t/>
            </a:r>
            <a:endParaRPr/>
          </a:p>
        </p:txBody>
      </p:sp>
      <p:sp>
        <p:nvSpPr>
          <p:cNvPr id="255" name="Google Shape;255;g2cc155df2a0_0_54"/>
          <p:cNvSpPr txBox="1"/>
          <p:nvPr>
            <p:ph idx="1" type="body"/>
          </p:nvPr>
        </p:nvSpPr>
        <p:spPr>
          <a:xfrm>
            <a:off x="865125" y="1142138"/>
            <a:ext cx="5116500" cy="5058900"/>
          </a:xfrm>
          <a:prstGeom prst="rect">
            <a:avLst/>
          </a:prstGeom>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1150">
                <a:solidFill>
                  <a:schemeClr val="lt1"/>
                </a:solidFill>
              </a:rPr>
              <a:t>Deployment Strategy Overview</a:t>
            </a:r>
            <a:endParaRPr b="1" sz="1150">
              <a:solidFill>
                <a:schemeClr val="lt1"/>
              </a:solidFill>
            </a:endParaRPr>
          </a:p>
          <a:p>
            <a:pPr indent="-301625" lvl="0" marL="457200" rtl="0" algn="l">
              <a:lnSpc>
                <a:spcPct val="115000"/>
              </a:lnSpc>
              <a:spcBef>
                <a:spcPts val="1200"/>
              </a:spcBef>
              <a:spcAft>
                <a:spcPts val="0"/>
              </a:spcAft>
              <a:buClr>
                <a:schemeClr val="lt1"/>
              </a:buClr>
              <a:buSzPts val="1150"/>
              <a:buFont typeface="Arial"/>
              <a:buChar char="●"/>
            </a:pPr>
            <a:r>
              <a:rPr b="1" lang="en-US" sz="1150">
                <a:solidFill>
                  <a:schemeClr val="lt1"/>
                </a:solidFill>
              </a:rPr>
              <a:t>Trigger and Deployment:</a:t>
            </a:r>
            <a:endParaRPr b="1" sz="1150">
              <a:solidFill>
                <a:schemeClr val="lt1"/>
              </a:solidFill>
            </a:endParaRPr>
          </a:p>
          <a:p>
            <a:pPr indent="-301625" lvl="1" marL="914400" rtl="0" algn="l">
              <a:lnSpc>
                <a:spcPct val="115000"/>
              </a:lnSpc>
              <a:spcBef>
                <a:spcPts val="0"/>
              </a:spcBef>
              <a:spcAft>
                <a:spcPts val="0"/>
              </a:spcAft>
              <a:buClr>
                <a:schemeClr val="lt1"/>
              </a:buClr>
              <a:buSzPts val="1150"/>
              <a:buFont typeface="Arial"/>
              <a:buChar char="○"/>
            </a:pPr>
            <a:r>
              <a:rPr b="1" lang="en-US" sz="1150">
                <a:solidFill>
                  <a:schemeClr val="lt1"/>
                </a:solidFill>
              </a:rPr>
              <a:t>Lambda Function:</a:t>
            </a:r>
            <a:r>
              <a:rPr lang="en-US" sz="1150">
                <a:solidFill>
                  <a:schemeClr val="lt1"/>
                </a:solidFill>
              </a:rPr>
              <a:t> Activates upon model registration in SageMaker, initiating deployment.</a:t>
            </a:r>
            <a:endParaRPr sz="1150">
              <a:solidFill>
                <a:schemeClr val="lt1"/>
              </a:solidFill>
            </a:endParaRPr>
          </a:p>
          <a:p>
            <a:pPr indent="-301625" lvl="1" marL="914400" rtl="0" algn="l">
              <a:lnSpc>
                <a:spcPct val="115000"/>
              </a:lnSpc>
              <a:spcBef>
                <a:spcPts val="0"/>
              </a:spcBef>
              <a:spcAft>
                <a:spcPts val="0"/>
              </a:spcAft>
              <a:buClr>
                <a:schemeClr val="lt1"/>
              </a:buClr>
              <a:buSzPts val="1150"/>
              <a:buFont typeface="Arial"/>
              <a:buChar char="○"/>
            </a:pPr>
            <a:r>
              <a:rPr b="1" lang="en-US" sz="1150">
                <a:solidFill>
                  <a:schemeClr val="lt1"/>
                </a:solidFill>
              </a:rPr>
              <a:t>AWS Fargate:</a:t>
            </a:r>
            <a:r>
              <a:rPr lang="en-US" sz="1150">
                <a:solidFill>
                  <a:schemeClr val="lt1"/>
                </a:solidFill>
              </a:rPr>
              <a:t> Deploys model in a serverless container environment, removing the need for server management.</a:t>
            </a:r>
            <a:endParaRPr sz="1150">
              <a:solidFill>
                <a:schemeClr val="lt1"/>
              </a:solidFill>
            </a:endParaRPr>
          </a:p>
          <a:p>
            <a:pPr indent="-301625" lvl="0" marL="457200" rtl="0" algn="l">
              <a:lnSpc>
                <a:spcPct val="115000"/>
              </a:lnSpc>
              <a:spcBef>
                <a:spcPts val="0"/>
              </a:spcBef>
              <a:spcAft>
                <a:spcPts val="0"/>
              </a:spcAft>
              <a:buClr>
                <a:schemeClr val="lt1"/>
              </a:buClr>
              <a:buSzPts val="1150"/>
              <a:buFont typeface="Arial"/>
              <a:buChar char="●"/>
            </a:pPr>
            <a:r>
              <a:rPr b="1" lang="en-US" sz="1150">
                <a:solidFill>
                  <a:schemeClr val="lt1"/>
                </a:solidFill>
              </a:rPr>
              <a:t>Scaling and Configuration:</a:t>
            </a:r>
            <a:endParaRPr b="1" sz="1150">
              <a:solidFill>
                <a:schemeClr val="lt1"/>
              </a:solidFill>
            </a:endParaRPr>
          </a:p>
          <a:p>
            <a:pPr indent="-301625" lvl="1" marL="914400" rtl="0" algn="l">
              <a:lnSpc>
                <a:spcPct val="115000"/>
              </a:lnSpc>
              <a:spcBef>
                <a:spcPts val="0"/>
              </a:spcBef>
              <a:spcAft>
                <a:spcPts val="0"/>
              </a:spcAft>
              <a:buClr>
                <a:schemeClr val="lt1"/>
              </a:buClr>
              <a:buSzPts val="1150"/>
              <a:buFont typeface="Arial"/>
              <a:buChar char="○"/>
            </a:pPr>
            <a:r>
              <a:rPr b="1" lang="en-US" sz="1150">
                <a:solidFill>
                  <a:schemeClr val="lt1"/>
                </a:solidFill>
              </a:rPr>
              <a:t>Dynamic Resources:</a:t>
            </a:r>
            <a:r>
              <a:rPr lang="en-US" sz="1150">
                <a:solidFill>
                  <a:schemeClr val="lt1"/>
                </a:solidFill>
              </a:rPr>
              <a:t> Configures and scales resources within Fargate based on trading volume and market conditions.</a:t>
            </a:r>
            <a:endParaRPr sz="1150">
              <a:solidFill>
                <a:schemeClr val="lt1"/>
              </a:solidFill>
            </a:endParaRPr>
          </a:p>
          <a:p>
            <a:pPr indent="-301625" lvl="0" marL="457200" rtl="0" algn="l">
              <a:lnSpc>
                <a:spcPct val="115000"/>
              </a:lnSpc>
              <a:spcBef>
                <a:spcPts val="0"/>
              </a:spcBef>
              <a:spcAft>
                <a:spcPts val="0"/>
              </a:spcAft>
              <a:buClr>
                <a:schemeClr val="lt1"/>
              </a:buClr>
              <a:buSzPts val="1150"/>
              <a:buFont typeface="Arial"/>
              <a:buChar char="●"/>
            </a:pPr>
            <a:r>
              <a:rPr b="1" lang="en-US" sz="1150">
                <a:solidFill>
                  <a:schemeClr val="lt1"/>
                </a:solidFill>
              </a:rPr>
              <a:t>Endpoint and Integration:</a:t>
            </a:r>
            <a:endParaRPr b="1" sz="1150">
              <a:solidFill>
                <a:schemeClr val="lt1"/>
              </a:solidFill>
            </a:endParaRPr>
          </a:p>
          <a:p>
            <a:pPr indent="-301625" lvl="1" marL="914400" rtl="0" algn="l">
              <a:lnSpc>
                <a:spcPct val="115000"/>
              </a:lnSpc>
              <a:spcBef>
                <a:spcPts val="0"/>
              </a:spcBef>
              <a:spcAft>
                <a:spcPts val="0"/>
              </a:spcAft>
              <a:buClr>
                <a:schemeClr val="lt1"/>
              </a:buClr>
              <a:buSzPts val="1150"/>
              <a:buFont typeface="Arial"/>
              <a:buChar char="○"/>
            </a:pPr>
            <a:r>
              <a:rPr b="1" lang="en-US" sz="1150">
                <a:solidFill>
                  <a:schemeClr val="lt1"/>
                </a:solidFill>
              </a:rPr>
              <a:t>Endpoint Setup:</a:t>
            </a:r>
            <a:r>
              <a:rPr lang="en-US" sz="1150">
                <a:solidFill>
                  <a:schemeClr val="lt1"/>
                </a:solidFill>
              </a:rPr>
              <a:t> Establishes a container endpoint in Fargate for model access.</a:t>
            </a:r>
            <a:endParaRPr sz="1150">
              <a:solidFill>
                <a:schemeClr val="lt1"/>
              </a:solidFill>
            </a:endParaRPr>
          </a:p>
          <a:p>
            <a:pPr indent="-301625" lvl="1" marL="914400" rtl="0" algn="l">
              <a:lnSpc>
                <a:spcPct val="115000"/>
              </a:lnSpc>
              <a:spcBef>
                <a:spcPts val="0"/>
              </a:spcBef>
              <a:spcAft>
                <a:spcPts val="0"/>
              </a:spcAft>
              <a:buClr>
                <a:schemeClr val="lt1"/>
              </a:buClr>
              <a:buSzPts val="1150"/>
              <a:buFont typeface="Arial"/>
              <a:buChar char="○"/>
            </a:pPr>
            <a:r>
              <a:rPr b="1" lang="en-US" sz="1150">
                <a:solidFill>
                  <a:schemeClr val="lt1"/>
                </a:solidFill>
              </a:rPr>
              <a:t>Alpaca API:</a:t>
            </a:r>
            <a:r>
              <a:rPr lang="en-US" sz="1150">
                <a:solidFill>
                  <a:schemeClr val="lt1"/>
                </a:solidFill>
              </a:rPr>
              <a:t> Connects to Alpaca for trade execution based on model insights.</a:t>
            </a:r>
            <a:endParaRPr sz="1150">
              <a:solidFill>
                <a:schemeClr val="lt1"/>
              </a:solidFill>
            </a:endParaRPr>
          </a:p>
          <a:p>
            <a:pPr indent="-301625" lvl="0" marL="457200" rtl="0" algn="l">
              <a:lnSpc>
                <a:spcPct val="115000"/>
              </a:lnSpc>
              <a:spcBef>
                <a:spcPts val="0"/>
              </a:spcBef>
              <a:spcAft>
                <a:spcPts val="0"/>
              </a:spcAft>
              <a:buClr>
                <a:schemeClr val="lt1"/>
              </a:buClr>
              <a:buSzPts val="1150"/>
              <a:buFont typeface="Arial"/>
              <a:buChar char="●"/>
            </a:pPr>
            <a:r>
              <a:rPr b="1" lang="en-US" sz="1150">
                <a:solidFill>
                  <a:schemeClr val="lt1"/>
                </a:solidFill>
              </a:rPr>
              <a:t>Monitoring and Adjustment:</a:t>
            </a:r>
            <a:endParaRPr b="1" sz="1150">
              <a:solidFill>
                <a:schemeClr val="lt1"/>
              </a:solidFill>
            </a:endParaRPr>
          </a:p>
          <a:p>
            <a:pPr indent="-301625" lvl="1" marL="914400" rtl="0" algn="l">
              <a:lnSpc>
                <a:spcPct val="115000"/>
              </a:lnSpc>
              <a:spcBef>
                <a:spcPts val="0"/>
              </a:spcBef>
              <a:spcAft>
                <a:spcPts val="0"/>
              </a:spcAft>
              <a:buClr>
                <a:schemeClr val="lt1"/>
              </a:buClr>
              <a:buSzPts val="1150"/>
              <a:buFont typeface="Arial"/>
              <a:buChar char="○"/>
            </a:pPr>
            <a:r>
              <a:rPr b="1" lang="en-US" sz="1150">
                <a:solidFill>
                  <a:schemeClr val="lt1"/>
                </a:solidFill>
              </a:rPr>
              <a:t>AWS Tools:</a:t>
            </a:r>
            <a:r>
              <a:rPr lang="en-US" sz="1150">
                <a:solidFill>
                  <a:schemeClr val="lt1"/>
                </a:solidFill>
              </a:rPr>
              <a:t> Monitors performance, ensuring system reliability and quick adjustments.</a:t>
            </a:r>
            <a:endParaRPr sz="1150">
              <a:solidFill>
                <a:schemeClr val="lt1"/>
              </a:solidFill>
            </a:endParaRPr>
          </a:p>
          <a:p>
            <a:pPr indent="0" lvl="0" marL="0" rtl="0" algn="l">
              <a:lnSpc>
                <a:spcPct val="115000"/>
              </a:lnSpc>
              <a:spcBef>
                <a:spcPts val="1200"/>
              </a:spcBef>
              <a:spcAft>
                <a:spcPts val="0"/>
              </a:spcAft>
              <a:buClr>
                <a:schemeClr val="dk1"/>
              </a:buClr>
              <a:buSzPts val="1100"/>
              <a:buFont typeface="Arial"/>
              <a:buNone/>
            </a:pPr>
            <a:r>
              <a:rPr b="1" lang="en-US" sz="1150">
                <a:solidFill>
                  <a:schemeClr val="lt1"/>
                </a:solidFill>
              </a:rPr>
              <a:t>Key Benefits:</a:t>
            </a:r>
            <a:endParaRPr b="1" sz="1150">
              <a:solidFill>
                <a:schemeClr val="lt1"/>
              </a:solidFill>
            </a:endParaRPr>
          </a:p>
          <a:p>
            <a:pPr indent="-301625" lvl="0" marL="457200" rtl="0" algn="l">
              <a:lnSpc>
                <a:spcPct val="115000"/>
              </a:lnSpc>
              <a:spcBef>
                <a:spcPts val="1200"/>
              </a:spcBef>
              <a:spcAft>
                <a:spcPts val="0"/>
              </a:spcAft>
              <a:buClr>
                <a:schemeClr val="lt1"/>
              </a:buClr>
              <a:buSzPts val="1150"/>
              <a:buFont typeface="Arial"/>
              <a:buChar char="●"/>
            </a:pPr>
            <a:r>
              <a:rPr b="1" lang="en-US" sz="1150">
                <a:solidFill>
                  <a:schemeClr val="lt1"/>
                </a:solidFill>
              </a:rPr>
              <a:t>Flexibility:</a:t>
            </a:r>
            <a:r>
              <a:rPr lang="en-US" sz="1150">
                <a:solidFill>
                  <a:schemeClr val="lt1"/>
                </a:solidFill>
              </a:rPr>
              <a:t> Adapts to market demands without fixed infrastructure.</a:t>
            </a:r>
            <a:endParaRPr sz="1150">
              <a:solidFill>
                <a:schemeClr val="lt1"/>
              </a:solidFill>
            </a:endParaRPr>
          </a:p>
          <a:p>
            <a:pPr indent="-301625" lvl="0" marL="457200" rtl="0" algn="l">
              <a:lnSpc>
                <a:spcPct val="115000"/>
              </a:lnSpc>
              <a:spcBef>
                <a:spcPts val="0"/>
              </a:spcBef>
              <a:spcAft>
                <a:spcPts val="0"/>
              </a:spcAft>
              <a:buClr>
                <a:schemeClr val="lt1"/>
              </a:buClr>
              <a:buSzPts val="1150"/>
              <a:buFont typeface="Arial"/>
              <a:buChar char="●"/>
            </a:pPr>
            <a:r>
              <a:rPr b="1" lang="en-US" sz="1150">
                <a:solidFill>
                  <a:schemeClr val="lt1"/>
                </a:solidFill>
              </a:rPr>
              <a:t>Efficiency:</a:t>
            </a:r>
            <a:r>
              <a:rPr lang="en-US" sz="1150">
                <a:solidFill>
                  <a:schemeClr val="lt1"/>
                </a:solidFill>
              </a:rPr>
              <a:t> Reduces overhead with automated scaling and management.</a:t>
            </a:r>
            <a:endParaRPr sz="1150">
              <a:solidFill>
                <a:schemeClr val="lt1"/>
              </a:solidFill>
            </a:endParaRPr>
          </a:p>
          <a:p>
            <a:pPr indent="0" lvl="0" marL="0" rtl="0" algn="l">
              <a:spcBef>
                <a:spcPts val="1200"/>
              </a:spcBef>
              <a:spcAft>
                <a:spcPts val="600"/>
              </a:spcAft>
              <a:buNone/>
            </a:pPr>
            <a:r>
              <a:t/>
            </a:r>
            <a:endParaRPr/>
          </a:p>
        </p:txBody>
      </p:sp>
      <p:pic>
        <p:nvPicPr>
          <p:cNvPr id="256" name="Google Shape;256;g2cc155df2a0_0_54"/>
          <p:cNvPicPr preferRelativeResize="0"/>
          <p:nvPr/>
        </p:nvPicPr>
        <p:blipFill>
          <a:blip r:embed="rId3">
            <a:alphaModFix/>
          </a:blip>
          <a:stretch>
            <a:fillRect/>
          </a:stretch>
        </p:blipFill>
        <p:spPr>
          <a:xfrm>
            <a:off x="6344775" y="1429312"/>
            <a:ext cx="5065000" cy="39993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16"/>
          <p:cNvSpPr txBox="1"/>
          <p:nvPr>
            <p:ph type="title"/>
          </p:nvPr>
        </p:nvSpPr>
        <p:spPr>
          <a:xfrm>
            <a:off x="919125" y="276850"/>
            <a:ext cx="10353900" cy="10785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sz="4000"/>
              <a:t>Future Versions</a:t>
            </a:r>
            <a:endParaRPr sz="4000"/>
          </a:p>
        </p:txBody>
      </p:sp>
      <p:sp>
        <p:nvSpPr>
          <p:cNvPr id="262" name="Google Shape;262;p16"/>
          <p:cNvSpPr txBox="1"/>
          <p:nvPr>
            <p:ph idx="1" type="body"/>
          </p:nvPr>
        </p:nvSpPr>
        <p:spPr>
          <a:xfrm>
            <a:off x="919125" y="1266275"/>
            <a:ext cx="10353900" cy="5188200"/>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Autofit/>
          </a:bodyPr>
          <a:lstStyle/>
          <a:p>
            <a:pPr indent="0" lvl="0" marL="0" rtl="0" algn="l">
              <a:lnSpc>
                <a:spcPct val="115000"/>
              </a:lnSpc>
              <a:spcBef>
                <a:spcPts val="1200"/>
              </a:spcBef>
              <a:spcAft>
                <a:spcPts val="0"/>
              </a:spcAft>
              <a:buClr>
                <a:schemeClr val="dk1"/>
              </a:buClr>
              <a:buSzPts val="1100"/>
              <a:buFont typeface="Arial"/>
              <a:buNone/>
            </a:pPr>
            <a:r>
              <a:rPr b="1" lang="en-US" sz="1600">
                <a:solidFill>
                  <a:schemeClr val="lt1"/>
                </a:solidFill>
              </a:rPr>
              <a:t>Future Versions: System Enhancements</a:t>
            </a:r>
            <a:endParaRPr b="1" sz="1600">
              <a:solidFill>
                <a:schemeClr val="lt1"/>
              </a:solidFill>
            </a:endParaRPr>
          </a:p>
          <a:p>
            <a:pPr indent="-330200" lvl="0" marL="457200" rtl="0" algn="l">
              <a:lnSpc>
                <a:spcPct val="115000"/>
              </a:lnSpc>
              <a:spcBef>
                <a:spcPts val="1200"/>
              </a:spcBef>
              <a:spcAft>
                <a:spcPts val="0"/>
              </a:spcAft>
              <a:buClr>
                <a:schemeClr val="lt1"/>
              </a:buClr>
              <a:buSzPts val="1600"/>
              <a:buFont typeface="Arial"/>
              <a:buChar char="●"/>
            </a:pPr>
            <a:r>
              <a:rPr b="1" lang="en-US" sz="1600">
                <a:solidFill>
                  <a:schemeClr val="lt1"/>
                </a:solidFill>
              </a:rPr>
              <a:t>Hyperparameter Optimization:</a:t>
            </a:r>
            <a:r>
              <a:rPr lang="en-US" sz="1600">
                <a:solidFill>
                  <a:schemeClr val="lt1"/>
                </a:solidFill>
              </a:rPr>
              <a:t> Implementing Bayesian optimization for efficient hyperparameter tuning in DRL models.</a:t>
            </a:r>
            <a:endParaRPr sz="1600">
              <a:solidFill>
                <a:schemeClr val="lt1"/>
              </a:solidFill>
            </a:endParaRPr>
          </a:p>
          <a:p>
            <a:pPr indent="-330200" lvl="0" marL="457200" rtl="0" algn="l">
              <a:lnSpc>
                <a:spcPct val="115000"/>
              </a:lnSpc>
              <a:spcBef>
                <a:spcPts val="0"/>
              </a:spcBef>
              <a:spcAft>
                <a:spcPts val="0"/>
              </a:spcAft>
              <a:buClr>
                <a:schemeClr val="lt1"/>
              </a:buClr>
              <a:buSzPts val="1600"/>
              <a:buFont typeface="Arial"/>
              <a:buChar char="●"/>
            </a:pPr>
            <a:r>
              <a:rPr b="1" lang="en-US" sz="1600">
                <a:solidFill>
                  <a:schemeClr val="lt1"/>
                </a:solidFill>
              </a:rPr>
              <a:t>Extended Training:</a:t>
            </a:r>
            <a:r>
              <a:rPr lang="en-US" sz="1600">
                <a:solidFill>
                  <a:schemeClr val="lt1"/>
                </a:solidFill>
              </a:rPr>
              <a:t> Increasing the breadth and depth of DRL agent training for robust performance in diverse market conditions.</a:t>
            </a:r>
            <a:endParaRPr sz="1600">
              <a:solidFill>
                <a:schemeClr val="lt1"/>
              </a:solidFill>
            </a:endParaRPr>
          </a:p>
          <a:p>
            <a:pPr indent="-330200" lvl="0" marL="457200" rtl="0" algn="l">
              <a:lnSpc>
                <a:spcPct val="115000"/>
              </a:lnSpc>
              <a:spcBef>
                <a:spcPts val="0"/>
              </a:spcBef>
              <a:spcAft>
                <a:spcPts val="0"/>
              </a:spcAft>
              <a:buClr>
                <a:schemeClr val="lt1"/>
              </a:buClr>
              <a:buSzPts val="1600"/>
              <a:buFont typeface="Arial"/>
              <a:buChar char="●"/>
            </a:pPr>
            <a:r>
              <a:rPr b="1" lang="en-US" sz="1600">
                <a:solidFill>
                  <a:schemeClr val="lt1"/>
                </a:solidFill>
              </a:rPr>
              <a:t>Adaptive Learning Rates:</a:t>
            </a:r>
            <a:r>
              <a:rPr lang="en-US" sz="1600">
                <a:solidFill>
                  <a:schemeClr val="lt1"/>
                </a:solidFill>
              </a:rPr>
              <a:t> Employing dynamic learning rates to adjust model training responsiveness to market volatility.</a:t>
            </a:r>
            <a:endParaRPr sz="1600">
              <a:solidFill>
                <a:schemeClr val="lt1"/>
              </a:solidFill>
            </a:endParaRPr>
          </a:p>
          <a:p>
            <a:pPr indent="-330200" lvl="0" marL="457200" rtl="0" algn="l">
              <a:lnSpc>
                <a:spcPct val="115000"/>
              </a:lnSpc>
              <a:spcBef>
                <a:spcPts val="0"/>
              </a:spcBef>
              <a:spcAft>
                <a:spcPts val="0"/>
              </a:spcAft>
              <a:buClr>
                <a:schemeClr val="lt1"/>
              </a:buClr>
              <a:buSzPts val="1600"/>
              <a:buFont typeface="Arial"/>
              <a:buChar char="●"/>
            </a:pPr>
            <a:r>
              <a:rPr b="1" lang="en-US" sz="1600">
                <a:solidFill>
                  <a:schemeClr val="lt1"/>
                </a:solidFill>
              </a:rPr>
              <a:t>Reward Shaping:</a:t>
            </a:r>
            <a:r>
              <a:rPr lang="en-US" sz="1600">
                <a:solidFill>
                  <a:schemeClr val="lt1"/>
                </a:solidFill>
              </a:rPr>
              <a:t> Refining reward structures to better guide DRL agents towards profitable trading behaviors.</a:t>
            </a:r>
            <a:endParaRPr sz="1600">
              <a:solidFill>
                <a:schemeClr val="lt1"/>
              </a:solidFill>
            </a:endParaRPr>
          </a:p>
          <a:p>
            <a:pPr indent="-330200" lvl="0" marL="457200" rtl="0" algn="l">
              <a:lnSpc>
                <a:spcPct val="115000"/>
              </a:lnSpc>
              <a:spcBef>
                <a:spcPts val="0"/>
              </a:spcBef>
              <a:spcAft>
                <a:spcPts val="0"/>
              </a:spcAft>
              <a:buClr>
                <a:schemeClr val="lt1"/>
              </a:buClr>
              <a:buSzPts val="1600"/>
              <a:buFont typeface="Arial"/>
              <a:buChar char="●"/>
            </a:pPr>
            <a:r>
              <a:rPr b="1" lang="en-US" sz="1600">
                <a:solidFill>
                  <a:schemeClr val="lt1"/>
                </a:solidFill>
              </a:rPr>
              <a:t>Early Stopping Mechanisms:</a:t>
            </a:r>
            <a:r>
              <a:rPr lang="en-US" sz="1600">
                <a:solidFill>
                  <a:schemeClr val="lt1"/>
                </a:solidFill>
              </a:rPr>
              <a:t> Integrating callbacks to prevent overfitting, ensuring models generalize well to unseen data.</a:t>
            </a:r>
            <a:endParaRPr sz="1600">
              <a:solidFill>
                <a:schemeClr val="lt1"/>
              </a:solidFill>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lt1"/>
                </a:solidFill>
              </a:rPr>
              <a:t>Anticipated Outcomes:</a:t>
            </a:r>
            <a:endParaRPr b="1" sz="1600">
              <a:solidFill>
                <a:schemeClr val="lt1"/>
              </a:solidFill>
            </a:endParaRPr>
          </a:p>
          <a:p>
            <a:pPr indent="-330200" lvl="0" marL="457200" rtl="0" algn="l">
              <a:lnSpc>
                <a:spcPct val="115000"/>
              </a:lnSpc>
              <a:spcBef>
                <a:spcPts val="1200"/>
              </a:spcBef>
              <a:spcAft>
                <a:spcPts val="0"/>
              </a:spcAft>
              <a:buClr>
                <a:schemeClr val="lt1"/>
              </a:buClr>
              <a:buSzPts val="1600"/>
              <a:buFont typeface="Arial"/>
              <a:buChar char="●"/>
            </a:pPr>
            <a:r>
              <a:rPr b="1" lang="en-US" sz="1600">
                <a:solidFill>
                  <a:schemeClr val="lt1"/>
                </a:solidFill>
              </a:rPr>
              <a:t>Precision:</a:t>
            </a:r>
            <a:r>
              <a:rPr lang="en-US" sz="1600">
                <a:solidFill>
                  <a:schemeClr val="lt1"/>
                </a:solidFill>
              </a:rPr>
              <a:t> Enhanced accuracy in predicting market movements and executing trade strategies.</a:t>
            </a:r>
            <a:endParaRPr sz="1600">
              <a:solidFill>
                <a:schemeClr val="lt1"/>
              </a:solidFill>
            </a:endParaRPr>
          </a:p>
          <a:p>
            <a:pPr indent="-330200" lvl="0" marL="457200" rtl="0" algn="l">
              <a:lnSpc>
                <a:spcPct val="115000"/>
              </a:lnSpc>
              <a:spcBef>
                <a:spcPts val="0"/>
              </a:spcBef>
              <a:spcAft>
                <a:spcPts val="0"/>
              </a:spcAft>
              <a:buClr>
                <a:schemeClr val="lt1"/>
              </a:buClr>
              <a:buSzPts val="1600"/>
              <a:buFont typeface="Arial"/>
              <a:buChar char="●"/>
            </a:pPr>
            <a:r>
              <a:rPr b="1" lang="en-US" sz="1600">
                <a:solidFill>
                  <a:schemeClr val="lt1"/>
                </a:solidFill>
              </a:rPr>
              <a:t>Adaptability:</a:t>
            </a:r>
            <a:r>
              <a:rPr lang="en-US" sz="1600">
                <a:solidFill>
                  <a:schemeClr val="lt1"/>
                </a:solidFill>
              </a:rPr>
              <a:t> Improved model resilience to sudden market changes and anomalies.</a:t>
            </a:r>
            <a:endParaRPr sz="1600">
              <a:solidFill>
                <a:schemeClr val="lt1"/>
              </a:solidFill>
            </a:endParaRPr>
          </a:p>
          <a:p>
            <a:pPr indent="-330200" lvl="0" marL="457200" rtl="0" algn="l">
              <a:lnSpc>
                <a:spcPct val="115000"/>
              </a:lnSpc>
              <a:spcBef>
                <a:spcPts val="0"/>
              </a:spcBef>
              <a:spcAft>
                <a:spcPts val="0"/>
              </a:spcAft>
              <a:buClr>
                <a:schemeClr val="lt1"/>
              </a:buClr>
              <a:buSzPts val="1600"/>
              <a:buFont typeface="Arial"/>
              <a:buChar char="●"/>
            </a:pPr>
            <a:r>
              <a:rPr b="1" lang="en-US" sz="1600">
                <a:solidFill>
                  <a:schemeClr val="lt1"/>
                </a:solidFill>
              </a:rPr>
              <a:t>Performance:</a:t>
            </a:r>
            <a:r>
              <a:rPr lang="en-US" sz="1600">
                <a:solidFill>
                  <a:schemeClr val="lt1"/>
                </a:solidFill>
              </a:rPr>
              <a:t> Superior financial results through advanced model training and optimization techniques.</a:t>
            </a:r>
            <a:endParaRPr sz="160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2cc155df2a0_0_40"/>
          <p:cNvSpPr txBox="1"/>
          <p:nvPr>
            <p:ph idx="1" type="body"/>
          </p:nvPr>
        </p:nvSpPr>
        <p:spPr>
          <a:xfrm>
            <a:off x="8057700" y="1201225"/>
            <a:ext cx="3955800" cy="5121000"/>
          </a:xfrm>
          <a:prstGeom prst="rect">
            <a:avLst/>
          </a:prstGeom>
        </p:spPr>
        <p:txBody>
          <a:bodyPr anchorCtr="0" anchor="t" bIns="45700" lIns="91425" spcFirstLastPara="1" rIns="91425" wrap="square" tIns="45700">
            <a:normAutofit/>
          </a:bodyPr>
          <a:lstStyle/>
          <a:p>
            <a:pPr indent="0" lvl="0" marL="0" rtl="0" algn="ctr">
              <a:lnSpc>
                <a:spcPct val="150000"/>
              </a:lnSpc>
              <a:spcBef>
                <a:spcPts val="1200"/>
              </a:spcBef>
              <a:spcAft>
                <a:spcPts val="0"/>
              </a:spcAft>
              <a:buNone/>
            </a:pPr>
            <a:r>
              <a:rPr b="1" lang="en-US" sz="1100">
                <a:solidFill>
                  <a:schemeClr val="lt1"/>
                </a:solidFill>
              </a:rPr>
              <a:t>Javon Kitson</a:t>
            </a:r>
            <a:endParaRPr b="1" sz="1100">
              <a:solidFill>
                <a:schemeClr val="lt1"/>
              </a:solidFill>
            </a:endParaRPr>
          </a:p>
          <a:p>
            <a:pPr indent="-298450" lvl="0" marL="457200" rtl="0" algn="l">
              <a:lnSpc>
                <a:spcPct val="150000"/>
              </a:lnSpc>
              <a:spcBef>
                <a:spcPts val="1200"/>
              </a:spcBef>
              <a:spcAft>
                <a:spcPts val="0"/>
              </a:spcAft>
              <a:buClr>
                <a:schemeClr val="lt1"/>
              </a:buClr>
              <a:buSzPts val="1100"/>
              <a:buFont typeface="Arial"/>
              <a:buChar char="●"/>
            </a:pPr>
            <a:r>
              <a:rPr b="1" lang="en-US" sz="1100">
                <a:solidFill>
                  <a:schemeClr val="lt1"/>
                </a:solidFill>
              </a:rPr>
              <a:t>Data Collection and Preprocessing</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Led the effort to gather and clean historical stock data, ensuring a robust dataset for model training.</a:t>
            </a:r>
            <a:endParaRPr sz="1100">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Developed scripts for automated data augmentation and feature engineering.</a:t>
            </a:r>
            <a:endParaRPr sz="1100">
              <a:solidFill>
                <a:schemeClr val="lt1"/>
              </a:solidFill>
            </a:endParaRPr>
          </a:p>
          <a:p>
            <a:pPr indent="-298450" lvl="0" marL="457200" rtl="0" algn="l">
              <a:lnSpc>
                <a:spcPct val="150000"/>
              </a:lnSpc>
              <a:spcBef>
                <a:spcPts val="0"/>
              </a:spcBef>
              <a:spcAft>
                <a:spcPts val="0"/>
              </a:spcAft>
              <a:buClr>
                <a:schemeClr val="lt1"/>
              </a:buClr>
              <a:buSzPts val="1100"/>
              <a:buFont typeface="Arial"/>
              <a:buChar char="●"/>
            </a:pPr>
            <a:r>
              <a:rPr b="1" lang="en-US" sz="1100">
                <a:solidFill>
                  <a:schemeClr val="lt1"/>
                </a:solidFill>
              </a:rPr>
              <a:t>Analysis and Reporting</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Created and m</a:t>
            </a:r>
            <a:r>
              <a:rPr lang="en-US" sz="1100">
                <a:solidFill>
                  <a:schemeClr val="lt1"/>
                </a:solidFill>
              </a:rPr>
              <a:t>anaged project diagrams</a:t>
            </a:r>
            <a:endParaRPr sz="1100">
              <a:solidFill>
                <a:schemeClr val="lt1"/>
              </a:solidFill>
            </a:endParaRPr>
          </a:p>
          <a:p>
            <a:pPr indent="-298450" lvl="0" marL="457200" rtl="0" algn="l">
              <a:lnSpc>
                <a:spcPct val="150000"/>
              </a:lnSpc>
              <a:spcBef>
                <a:spcPts val="0"/>
              </a:spcBef>
              <a:spcAft>
                <a:spcPts val="0"/>
              </a:spcAft>
              <a:buClr>
                <a:schemeClr val="lt1"/>
              </a:buClr>
              <a:buSzPts val="1100"/>
              <a:buFont typeface="Arial"/>
              <a:buChar char="●"/>
            </a:pPr>
            <a:r>
              <a:rPr b="1" lang="en-US" sz="1100">
                <a:solidFill>
                  <a:schemeClr val="lt1"/>
                </a:solidFill>
              </a:rPr>
              <a:t>Cloud Resources</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Managed cloud resources on AWS</a:t>
            </a:r>
            <a:endParaRPr sz="1100">
              <a:solidFill>
                <a:schemeClr val="lt1"/>
              </a:solidFill>
            </a:endParaRPr>
          </a:p>
        </p:txBody>
      </p:sp>
      <p:sp>
        <p:nvSpPr>
          <p:cNvPr id="268" name="Google Shape;268;g2cc155df2a0_0_40"/>
          <p:cNvSpPr txBox="1"/>
          <p:nvPr>
            <p:ph idx="1" type="body"/>
          </p:nvPr>
        </p:nvSpPr>
        <p:spPr>
          <a:xfrm>
            <a:off x="113675" y="1201225"/>
            <a:ext cx="3955800" cy="5121000"/>
          </a:xfrm>
          <a:prstGeom prst="rect">
            <a:avLst/>
          </a:prstGeom>
        </p:spPr>
        <p:txBody>
          <a:bodyPr anchorCtr="0" anchor="t" bIns="45700" lIns="91425" spcFirstLastPara="1" rIns="91425" wrap="square" tIns="45700">
            <a:normAutofit lnSpcReduction="20000"/>
          </a:bodyPr>
          <a:lstStyle/>
          <a:p>
            <a:pPr indent="0" lvl="0" marL="457200" rtl="0" algn="ctr">
              <a:lnSpc>
                <a:spcPct val="150000"/>
              </a:lnSpc>
              <a:spcBef>
                <a:spcPts val="1200"/>
              </a:spcBef>
              <a:spcAft>
                <a:spcPts val="0"/>
              </a:spcAft>
              <a:buNone/>
            </a:pPr>
            <a:r>
              <a:rPr b="1" lang="en-US" sz="1100">
                <a:solidFill>
                  <a:schemeClr val="lt1"/>
                </a:solidFill>
              </a:rPr>
              <a:t>Adam Graves</a:t>
            </a:r>
            <a:endParaRPr b="1" sz="1100">
              <a:solidFill>
                <a:schemeClr val="lt1"/>
              </a:solidFill>
            </a:endParaRPr>
          </a:p>
          <a:p>
            <a:pPr indent="-298450" lvl="0" marL="457200" rtl="0" algn="l">
              <a:lnSpc>
                <a:spcPct val="150000"/>
              </a:lnSpc>
              <a:spcBef>
                <a:spcPts val="1200"/>
              </a:spcBef>
              <a:spcAft>
                <a:spcPts val="0"/>
              </a:spcAft>
              <a:buClr>
                <a:schemeClr val="lt1"/>
              </a:buClr>
              <a:buSzPts val="1100"/>
              <a:buFont typeface="Arial"/>
              <a:buChar char="●"/>
            </a:pPr>
            <a:r>
              <a:rPr b="1" lang="en-US" sz="1100">
                <a:solidFill>
                  <a:schemeClr val="lt1"/>
                </a:solidFill>
              </a:rPr>
              <a:t>Client Data Input and Risk Calculation</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Developed the interface for client data input, capturing essential metrics for personalized portfolio construction.</a:t>
            </a:r>
            <a:endParaRPr sz="1100">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Implemented the risk tolerance calculation algorithm, categorizing clients into Low, Medium, and High risk categories based on their profiles and preferences.</a:t>
            </a:r>
            <a:endParaRPr sz="1100">
              <a:solidFill>
                <a:schemeClr val="lt1"/>
              </a:solidFill>
            </a:endParaRPr>
          </a:p>
          <a:p>
            <a:pPr indent="-298450" lvl="0" marL="457200" rtl="0" algn="l">
              <a:lnSpc>
                <a:spcPct val="150000"/>
              </a:lnSpc>
              <a:spcBef>
                <a:spcPts val="0"/>
              </a:spcBef>
              <a:spcAft>
                <a:spcPts val="0"/>
              </a:spcAft>
              <a:buClr>
                <a:schemeClr val="lt1"/>
              </a:buClr>
              <a:buSzPts val="1100"/>
              <a:buFont typeface="Arial"/>
              <a:buChar char="●"/>
            </a:pPr>
            <a:r>
              <a:rPr b="1" lang="en-US" sz="1100">
                <a:solidFill>
                  <a:schemeClr val="lt1"/>
                </a:solidFill>
              </a:rPr>
              <a:t>Analysis and Reporting</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Managed project documentation and contributed to writing the final research paper.</a:t>
            </a:r>
            <a:endParaRPr sz="1100">
              <a:solidFill>
                <a:schemeClr val="lt1"/>
              </a:solidFill>
            </a:endParaRPr>
          </a:p>
          <a:p>
            <a:pPr indent="-298450" lvl="0" marL="457200" rtl="0" algn="l">
              <a:lnSpc>
                <a:spcPct val="150000"/>
              </a:lnSpc>
              <a:spcBef>
                <a:spcPts val="0"/>
              </a:spcBef>
              <a:spcAft>
                <a:spcPts val="0"/>
              </a:spcAft>
              <a:buClr>
                <a:schemeClr val="lt1"/>
              </a:buClr>
              <a:buSzPts val="1100"/>
              <a:buFont typeface="Arial"/>
              <a:buChar char="●"/>
            </a:pPr>
            <a:r>
              <a:rPr b="1" lang="en-US" sz="1100">
                <a:solidFill>
                  <a:schemeClr val="lt1"/>
                </a:solidFill>
              </a:rPr>
              <a:t>Leadership and Project Management</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Provided project oversight, ensuring milestones were met and resources were efficiently utilized.</a:t>
            </a:r>
            <a:endParaRPr sz="1100">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Coordinated between team members to facilitate seamless integration of various project components.</a:t>
            </a:r>
            <a:endParaRPr sz="1100">
              <a:solidFill>
                <a:schemeClr val="lt1"/>
              </a:solidFill>
            </a:endParaRPr>
          </a:p>
          <a:p>
            <a:pPr indent="0" lvl="0" marL="0" rtl="0" algn="l">
              <a:spcBef>
                <a:spcPts val="1200"/>
              </a:spcBef>
              <a:spcAft>
                <a:spcPts val="600"/>
              </a:spcAft>
              <a:buNone/>
            </a:pPr>
            <a:r>
              <a:t/>
            </a:r>
            <a:endParaRPr/>
          </a:p>
        </p:txBody>
      </p:sp>
      <p:sp>
        <p:nvSpPr>
          <p:cNvPr id="269" name="Google Shape;269;g2cc155df2a0_0_40"/>
          <p:cNvSpPr txBox="1"/>
          <p:nvPr>
            <p:ph type="title"/>
          </p:nvPr>
        </p:nvSpPr>
        <p:spPr>
          <a:xfrm>
            <a:off x="919050" y="33375"/>
            <a:ext cx="10353900" cy="10461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sz="4000"/>
              <a:t>Project Contributions</a:t>
            </a:r>
            <a:endParaRPr sz="4000"/>
          </a:p>
        </p:txBody>
      </p:sp>
      <p:sp>
        <p:nvSpPr>
          <p:cNvPr id="270" name="Google Shape;270;g2cc155df2a0_0_40"/>
          <p:cNvSpPr/>
          <p:nvPr/>
        </p:nvSpPr>
        <p:spPr>
          <a:xfrm>
            <a:off x="8057700" y="1201225"/>
            <a:ext cx="3923400" cy="4885800"/>
          </a:xfrm>
          <a:prstGeom prst="roundRect">
            <a:avLst>
              <a:gd fmla="val 1666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1" name="Google Shape;271;g2cc155df2a0_0_40"/>
          <p:cNvSpPr txBox="1"/>
          <p:nvPr>
            <p:ph idx="1" type="body"/>
          </p:nvPr>
        </p:nvSpPr>
        <p:spPr>
          <a:xfrm>
            <a:off x="4118100" y="1201225"/>
            <a:ext cx="3955800" cy="5121000"/>
          </a:xfrm>
          <a:prstGeom prst="rect">
            <a:avLst/>
          </a:prstGeom>
        </p:spPr>
        <p:txBody>
          <a:bodyPr anchorCtr="0" anchor="t" bIns="45700" lIns="91425" spcFirstLastPara="1" rIns="91425" wrap="square" tIns="45700">
            <a:normAutofit lnSpcReduction="20000"/>
          </a:bodyPr>
          <a:lstStyle/>
          <a:p>
            <a:pPr indent="0" lvl="0" marL="0" rtl="0" algn="ctr">
              <a:lnSpc>
                <a:spcPct val="150000"/>
              </a:lnSpc>
              <a:spcBef>
                <a:spcPts val="1200"/>
              </a:spcBef>
              <a:spcAft>
                <a:spcPts val="0"/>
              </a:spcAft>
              <a:buNone/>
            </a:pPr>
            <a:r>
              <a:rPr b="1" lang="en-US" sz="1100">
                <a:solidFill>
                  <a:schemeClr val="lt1"/>
                </a:solidFill>
              </a:rPr>
              <a:t>Nathan Metheny</a:t>
            </a:r>
            <a:endParaRPr sz="1100">
              <a:solidFill>
                <a:schemeClr val="lt1"/>
              </a:solidFill>
            </a:endParaRPr>
          </a:p>
          <a:p>
            <a:pPr indent="-298450" lvl="0" marL="457200" rtl="0" algn="l">
              <a:lnSpc>
                <a:spcPct val="150000"/>
              </a:lnSpc>
              <a:spcBef>
                <a:spcPts val="1200"/>
              </a:spcBef>
              <a:spcAft>
                <a:spcPts val="0"/>
              </a:spcAft>
              <a:buClr>
                <a:schemeClr val="lt1"/>
              </a:buClr>
              <a:buSzPts val="1100"/>
              <a:buFont typeface="Arial"/>
              <a:buChar char="●"/>
            </a:pPr>
            <a:r>
              <a:rPr b="1" lang="en-US" sz="1100">
                <a:solidFill>
                  <a:schemeClr val="lt1"/>
                </a:solidFill>
              </a:rPr>
              <a:t>Model Development and Training</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Designed and implemented the Feedforward Neural Network and Genetic Algorithm architecture.</a:t>
            </a:r>
            <a:endParaRPr sz="1100">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Developed the Deep Reinforcement Learning models, including SAC and PPO algorithms.</a:t>
            </a:r>
            <a:endParaRPr sz="1100">
              <a:solidFill>
                <a:schemeClr val="lt1"/>
              </a:solidFill>
            </a:endParaRPr>
          </a:p>
          <a:p>
            <a:pPr indent="-298450" lvl="0" marL="457200" rtl="0" algn="l">
              <a:lnSpc>
                <a:spcPct val="150000"/>
              </a:lnSpc>
              <a:spcBef>
                <a:spcPts val="0"/>
              </a:spcBef>
              <a:spcAft>
                <a:spcPts val="0"/>
              </a:spcAft>
              <a:buClr>
                <a:schemeClr val="lt1"/>
              </a:buClr>
              <a:buSzPts val="1100"/>
              <a:buFont typeface="Arial"/>
              <a:buChar char="●"/>
            </a:pPr>
            <a:r>
              <a:rPr b="1" lang="en-US" sz="1100">
                <a:solidFill>
                  <a:schemeClr val="lt1"/>
                </a:solidFill>
              </a:rPr>
              <a:t>Optimization and Testing</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Optimized DRL model hyperparameters and reward functions.</a:t>
            </a:r>
            <a:endParaRPr sz="1100">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Conducted back-testing to validate model effectiveness and adjust trading strategies.</a:t>
            </a:r>
            <a:endParaRPr sz="1100">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Analyzed model performance metrics and developed charting.</a:t>
            </a:r>
            <a:endParaRPr sz="1100">
              <a:solidFill>
                <a:schemeClr val="lt1"/>
              </a:solidFill>
            </a:endParaRPr>
          </a:p>
          <a:p>
            <a:pPr indent="-298450" lvl="0" marL="457200" rtl="0" algn="l">
              <a:lnSpc>
                <a:spcPct val="150000"/>
              </a:lnSpc>
              <a:spcBef>
                <a:spcPts val="0"/>
              </a:spcBef>
              <a:spcAft>
                <a:spcPts val="0"/>
              </a:spcAft>
              <a:buClr>
                <a:schemeClr val="lt1"/>
              </a:buClr>
              <a:buSzPts val="1100"/>
              <a:buFont typeface="Arial"/>
              <a:buChar char="●"/>
            </a:pPr>
            <a:r>
              <a:rPr b="1" lang="en-US" sz="1100">
                <a:solidFill>
                  <a:schemeClr val="lt1"/>
                </a:solidFill>
              </a:rPr>
              <a:t>Model Deployment</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Developed model deployment to AWS and Alpaca</a:t>
            </a:r>
            <a:endParaRPr sz="1100">
              <a:solidFill>
                <a:schemeClr val="lt1"/>
              </a:solidFill>
            </a:endParaRPr>
          </a:p>
          <a:p>
            <a:pPr indent="-298450" lvl="0" marL="457200" rtl="0" algn="l">
              <a:lnSpc>
                <a:spcPct val="150000"/>
              </a:lnSpc>
              <a:spcBef>
                <a:spcPts val="0"/>
              </a:spcBef>
              <a:spcAft>
                <a:spcPts val="0"/>
              </a:spcAft>
              <a:buClr>
                <a:schemeClr val="lt1"/>
              </a:buClr>
              <a:buSzPts val="1100"/>
              <a:buFont typeface="Arial"/>
              <a:buChar char="●"/>
            </a:pPr>
            <a:r>
              <a:rPr b="1" lang="en-US" sz="1100">
                <a:solidFill>
                  <a:schemeClr val="lt1"/>
                </a:solidFill>
              </a:rPr>
              <a:t>Analysis and Reporting</a:t>
            </a:r>
            <a:endParaRPr sz="1100" u="sng">
              <a:solidFill>
                <a:schemeClr val="lt1"/>
              </a:solidFill>
            </a:endParaRPr>
          </a:p>
          <a:p>
            <a:pPr indent="-298450" lvl="1" marL="914400" rtl="0" algn="l">
              <a:lnSpc>
                <a:spcPct val="150000"/>
              </a:lnSpc>
              <a:spcBef>
                <a:spcPts val="0"/>
              </a:spcBef>
              <a:spcAft>
                <a:spcPts val="0"/>
              </a:spcAft>
              <a:buClr>
                <a:schemeClr val="lt1"/>
              </a:buClr>
              <a:buSzPts val="1100"/>
              <a:buFont typeface="Arial"/>
              <a:buChar char="○"/>
            </a:pPr>
            <a:r>
              <a:rPr lang="en-US" sz="1100">
                <a:solidFill>
                  <a:schemeClr val="lt1"/>
                </a:solidFill>
              </a:rPr>
              <a:t>Managed project documentation and contributed to writing the final research paper.</a:t>
            </a:r>
            <a:endParaRPr sz="1100">
              <a:solidFill>
                <a:schemeClr val="lt1"/>
              </a:solidFill>
            </a:endParaRPr>
          </a:p>
          <a:p>
            <a:pPr indent="0" lvl="0" marL="0" rtl="0" algn="l">
              <a:spcBef>
                <a:spcPts val="1200"/>
              </a:spcBef>
              <a:spcAft>
                <a:spcPts val="600"/>
              </a:spcAft>
              <a:buNone/>
            </a:pPr>
            <a:r>
              <a:t/>
            </a:r>
            <a:endParaRPr/>
          </a:p>
        </p:txBody>
      </p:sp>
      <p:sp>
        <p:nvSpPr>
          <p:cNvPr id="272" name="Google Shape;272;g2cc155df2a0_0_40"/>
          <p:cNvSpPr/>
          <p:nvPr/>
        </p:nvSpPr>
        <p:spPr>
          <a:xfrm>
            <a:off x="4134300" y="1201225"/>
            <a:ext cx="3923400" cy="4885800"/>
          </a:xfrm>
          <a:prstGeom prst="roundRect">
            <a:avLst>
              <a:gd fmla="val 1666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73" name="Google Shape;273;g2cc155df2a0_0_40"/>
          <p:cNvSpPr/>
          <p:nvPr/>
        </p:nvSpPr>
        <p:spPr>
          <a:xfrm>
            <a:off x="194700" y="1201225"/>
            <a:ext cx="3923400" cy="4885800"/>
          </a:xfrm>
          <a:prstGeom prst="roundRect">
            <a:avLst>
              <a:gd fmla="val 16667" name="adj"/>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a:t>Introduction</a:t>
            </a:r>
            <a:endParaRPr/>
          </a:p>
        </p:txBody>
      </p:sp>
      <p:sp>
        <p:nvSpPr>
          <p:cNvPr id="141" name="Google Shape;141;p2"/>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lnSpcReduction="10000"/>
          </a:bodyPr>
          <a:lstStyle/>
          <a:p>
            <a:pPr indent="-306000" lvl="0" marL="342900" rtl="0" algn="l">
              <a:lnSpc>
                <a:spcPct val="110000"/>
              </a:lnSpc>
              <a:spcBef>
                <a:spcPts val="0"/>
              </a:spcBef>
              <a:spcAft>
                <a:spcPts val="0"/>
              </a:spcAft>
              <a:buSzPts val="1960"/>
              <a:buChar char="◈"/>
            </a:pPr>
            <a:r>
              <a:rPr lang="en-US" sz="2800"/>
              <a:t>AI Based Stock Trading System</a:t>
            </a:r>
            <a:endParaRPr/>
          </a:p>
          <a:p>
            <a:pPr indent="-306000" lvl="0" marL="342900" rtl="0" algn="l">
              <a:lnSpc>
                <a:spcPct val="110000"/>
              </a:lnSpc>
              <a:spcBef>
                <a:spcPts val="1160"/>
              </a:spcBef>
              <a:spcAft>
                <a:spcPts val="0"/>
              </a:spcAft>
              <a:buSzPts val="1960"/>
              <a:buChar char="◈"/>
            </a:pPr>
            <a:r>
              <a:rPr lang="en-US" sz="2800"/>
              <a:t>A market of </a:t>
            </a:r>
            <a:r>
              <a:rPr lang="en-US" sz="2800">
                <a:latin typeface="Arial"/>
                <a:ea typeface="Arial"/>
                <a:cs typeface="Arial"/>
                <a:sym typeface="Arial"/>
              </a:rPr>
              <a:t>23.74 billion in the next five years (Mordor Intelligence, n.d.)</a:t>
            </a:r>
            <a:endParaRPr/>
          </a:p>
          <a:p>
            <a:pPr indent="-306000" lvl="0" marL="342900" rtl="0" algn="l">
              <a:lnSpc>
                <a:spcPct val="110000"/>
              </a:lnSpc>
              <a:spcBef>
                <a:spcPts val="1160"/>
              </a:spcBef>
              <a:spcAft>
                <a:spcPts val="0"/>
              </a:spcAft>
              <a:buSzPts val="1960"/>
              <a:buChar char="◈"/>
            </a:pPr>
            <a:r>
              <a:rPr lang="en-US" sz="2800">
                <a:latin typeface="Arial"/>
                <a:ea typeface="Arial"/>
                <a:cs typeface="Arial"/>
                <a:sym typeface="Arial"/>
              </a:rPr>
              <a:t>Advancements in Deep Reinforcement Learning (DRL) fuel better performances</a:t>
            </a:r>
            <a:endParaRPr/>
          </a:p>
          <a:p>
            <a:pPr indent="-306000" lvl="0" marL="342900" rtl="0" algn="l">
              <a:lnSpc>
                <a:spcPct val="110000"/>
              </a:lnSpc>
              <a:spcBef>
                <a:spcPts val="1160"/>
              </a:spcBef>
              <a:spcAft>
                <a:spcPts val="0"/>
              </a:spcAft>
              <a:buSzPts val="1960"/>
              <a:buChar char="◈"/>
            </a:pPr>
            <a:r>
              <a:rPr lang="en-US" sz="2800">
                <a:latin typeface="Arial"/>
                <a:ea typeface="Arial"/>
                <a:cs typeface="Arial"/>
                <a:sym typeface="Arial"/>
              </a:rPr>
              <a:t>Applying a hybrid of DRL models to build an application</a:t>
            </a:r>
            <a:endParaRPr/>
          </a:p>
          <a:p>
            <a:pPr indent="-203764" lvl="0" marL="342900" rtl="0" algn="l">
              <a:lnSpc>
                <a:spcPct val="110000"/>
              </a:lnSpc>
              <a:spcBef>
                <a:spcPts val="1060"/>
              </a:spcBef>
              <a:spcAft>
                <a:spcPts val="0"/>
              </a:spcAft>
              <a:buSzPts val="161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g2cc155df2a0_0_9"/>
          <p:cNvSpPr txBox="1"/>
          <p:nvPr>
            <p:ph type="title"/>
          </p:nvPr>
        </p:nvSpPr>
        <p:spPr>
          <a:xfrm>
            <a:off x="913795" y="609600"/>
            <a:ext cx="10353900" cy="12573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Citations</a:t>
            </a:r>
            <a:endParaRPr/>
          </a:p>
        </p:txBody>
      </p:sp>
      <p:sp>
        <p:nvSpPr>
          <p:cNvPr id="279" name="Google Shape;279;g2cc155df2a0_0_9"/>
          <p:cNvSpPr txBox="1"/>
          <p:nvPr>
            <p:ph idx="1" type="body"/>
          </p:nvPr>
        </p:nvSpPr>
        <p:spPr>
          <a:xfrm>
            <a:off x="913795" y="2076450"/>
            <a:ext cx="10353900" cy="37146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US" sz="1200"/>
              <a:t>[1]</a:t>
            </a:r>
            <a:r>
              <a:rPr lang="en-US" sz="1100">
                <a:solidFill>
                  <a:schemeClr val="lt1"/>
                </a:solidFill>
              </a:rPr>
              <a:t> </a:t>
            </a:r>
            <a:r>
              <a:rPr lang="en-US" sz="1100">
                <a:solidFill>
                  <a:schemeClr val="lt1"/>
                </a:solidFill>
              </a:rPr>
              <a:t>Evan PkEvan Pk 2933 bronze badges, Alvin SartorAlvin Sartor 9155 silver badges1010 bronze badges, &amp; nbronbro 40.5k1212 gold badges106106 silver badges193193 bronze badges. (1964b, July 1). </a:t>
            </a:r>
            <a:r>
              <a:rPr i="1" lang="en-US" sz="1100">
                <a:solidFill>
                  <a:schemeClr val="lt1"/>
                </a:solidFill>
              </a:rPr>
              <a:t>How do I optimize a specific function using a genetic algorithm?</a:t>
            </a:r>
            <a:r>
              <a:rPr lang="en-US" sz="1100">
                <a:solidFill>
                  <a:schemeClr val="lt1"/>
                </a:solidFill>
              </a:rPr>
              <a:t>. Artificial Intelligence Stack Exchange. </a:t>
            </a:r>
            <a:r>
              <a:rPr lang="en-US" sz="1100" u="sng">
                <a:solidFill>
                  <a:schemeClr val="hlink"/>
                </a:solidFill>
                <a:hlinkClick r:id="rId3"/>
              </a:rPr>
              <a:t>https://ai.stackexchange.com/questions/8168/how-do-i-optimize-a-specific-function-using-a-genetic-algorithm</a:t>
            </a:r>
            <a:endParaRPr sz="1100">
              <a:solidFill>
                <a:schemeClr val="lt1"/>
              </a:solidFill>
            </a:endParaRPr>
          </a:p>
          <a:p>
            <a:pPr indent="0" lvl="0" marL="0" rtl="0" algn="l">
              <a:spcBef>
                <a:spcPts val="600"/>
              </a:spcBef>
              <a:spcAft>
                <a:spcPts val="0"/>
              </a:spcAft>
              <a:buNone/>
            </a:pPr>
            <a:r>
              <a:t/>
            </a:r>
            <a:endParaRPr sz="1100">
              <a:solidFill>
                <a:schemeClr val="lt1"/>
              </a:solidFill>
            </a:endParaRPr>
          </a:p>
          <a:p>
            <a:pPr indent="0" lvl="0" marL="0" rtl="0" algn="l">
              <a:spcBef>
                <a:spcPts val="600"/>
              </a:spcBef>
              <a:spcAft>
                <a:spcPts val="0"/>
              </a:spcAft>
              <a:buNone/>
            </a:pPr>
            <a:r>
              <a:rPr lang="en-US" sz="1100">
                <a:solidFill>
                  <a:schemeClr val="lt1"/>
                </a:solidFill>
              </a:rPr>
              <a:t>[2] Koech, K. E. (2022, May 30). </a:t>
            </a:r>
            <a:r>
              <a:rPr i="1" lang="en-US" sz="1100">
                <a:solidFill>
                  <a:schemeClr val="lt1"/>
                </a:solidFill>
              </a:rPr>
              <a:t>How neural network works - with worked example (neural network series) - part 2</a:t>
            </a:r>
            <a:r>
              <a:rPr lang="en-US" sz="1100">
                <a:solidFill>
                  <a:schemeClr val="lt1"/>
                </a:solidFill>
              </a:rPr>
              <a:t>. Medium. </a:t>
            </a:r>
            <a:r>
              <a:rPr lang="en-US" sz="1100" u="sng">
                <a:solidFill>
                  <a:schemeClr val="hlink"/>
                </a:solidFill>
                <a:hlinkClick r:id="rId4"/>
              </a:rPr>
              <a:t>https://towardsdatascience.com/feed-forward-neural-network-with-example-neural-network-series-part-2-eeca7a081ef5</a:t>
            </a:r>
            <a:endParaRPr sz="1100">
              <a:solidFill>
                <a:schemeClr val="lt1"/>
              </a:solidFill>
            </a:endParaRPr>
          </a:p>
          <a:p>
            <a:pPr indent="0" lvl="0" marL="0" rtl="0" algn="l">
              <a:spcBef>
                <a:spcPts val="600"/>
              </a:spcBef>
              <a:spcAft>
                <a:spcPts val="0"/>
              </a:spcAft>
              <a:buNone/>
            </a:pPr>
            <a:r>
              <a:t/>
            </a:r>
            <a:endParaRPr sz="1100">
              <a:solidFill>
                <a:schemeClr val="lt1"/>
              </a:solidFill>
            </a:endParaRPr>
          </a:p>
          <a:p>
            <a:pPr indent="0" lvl="0" marL="0" rtl="0" algn="l">
              <a:spcBef>
                <a:spcPts val="600"/>
              </a:spcBef>
              <a:spcAft>
                <a:spcPts val="0"/>
              </a:spcAft>
              <a:buNone/>
            </a:pPr>
            <a:r>
              <a:rPr lang="en-US" sz="1100">
                <a:solidFill>
                  <a:schemeClr val="lt1"/>
                </a:solidFill>
              </a:rPr>
              <a:t>[3] Yi, J., &amp; Liu, X. (2023, August 21). </a:t>
            </a:r>
            <a:r>
              <a:rPr i="1" lang="en-US" sz="1100">
                <a:solidFill>
                  <a:schemeClr val="lt1"/>
                </a:solidFill>
              </a:rPr>
              <a:t>Deep reinforcement learning for intelligent penetration testing path design</a:t>
            </a:r>
            <a:r>
              <a:rPr lang="en-US" sz="1100">
                <a:solidFill>
                  <a:schemeClr val="lt1"/>
                </a:solidFill>
              </a:rPr>
              <a:t>. MDPI. https://www.mdpi.com/2076-3417/13/16/9467</a:t>
            </a:r>
            <a:endParaRPr sz="1100">
              <a:solidFill>
                <a:schemeClr val="lt1"/>
              </a:solidFill>
            </a:endParaRPr>
          </a:p>
          <a:p>
            <a:pPr indent="0" lvl="0" marL="0" rtl="0" algn="l">
              <a:spcBef>
                <a:spcPts val="600"/>
              </a:spcBef>
              <a:spcAft>
                <a:spcPts val="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5" name="Shape 145"/>
        <p:cNvGrpSpPr/>
        <p:nvPr/>
      </p:nvGrpSpPr>
      <p:grpSpPr>
        <a:xfrm>
          <a:off x="0" y="0"/>
          <a:ext cx="0" cy="0"/>
          <a:chOff x="0" y="0"/>
          <a:chExt cx="0" cy="0"/>
        </a:xfrm>
      </p:grpSpPr>
      <p:sp>
        <p:nvSpPr>
          <p:cNvPr id="146" name="Google Shape;146;p3"/>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a:t>Key Discussions</a:t>
            </a:r>
            <a:endParaRPr/>
          </a:p>
        </p:txBody>
      </p:sp>
      <p:grpSp>
        <p:nvGrpSpPr>
          <p:cNvPr id="147" name="Google Shape;147;p3"/>
          <p:cNvGrpSpPr/>
          <p:nvPr/>
        </p:nvGrpSpPr>
        <p:grpSpPr>
          <a:xfrm>
            <a:off x="923679" y="2196889"/>
            <a:ext cx="10335116" cy="3473871"/>
            <a:chOff x="9279" y="120439"/>
            <a:chExt cx="10335116" cy="3473871"/>
          </a:xfrm>
        </p:grpSpPr>
        <p:sp>
          <p:nvSpPr>
            <p:cNvPr id="148" name="Google Shape;148;p3"/>
            <p:cNvSpPr/>
            <p:nvPr/>
          </p:nvSpPr>
          <p:spPr>
            <a:xfrm>
              <a:off x="1011940" y="120439"/>
              <a:ext cx="1079788" cy="1079788"/>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9279" y="1349603"/>
              <a:ext cx="3085109" cy="46276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txBox="1"/>
            <p:nvPr/>
          </p:nvSpPr>
          <p:spPr>
            <a:xfrm>
              <a:off x="9279" y="1349603"/>
              <a:ext cx="3085109" cy="462766"/>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3000"/>
                <a:buFont typeface="Arial"/>
                <a:buNone/>
              </a:pPr>
              <a:r>
                <a:rPr b="1" i="0" lang="en-US" sz="3000" u="none" cap="none" strike="noStrike">
                  <a:solidFill>
                    <a:schemeClr val="lt1"/>
                  </a:solidFill>
                  <a:latin typeface="Arial"/>
                  <a:ea typeface="Arial"/>
                  <a:cs typeface="Arial"/>
                  <a:sym typeface="Arial"/>
                </a:rPr>
                <a:t>The System</a:t>
              </a:r>
              <a:endParaRPr/>
            </a:p>
          </p:txBody>
        </p:sp>
        <p:sp>
          <p:nvSpPr>
            <p:cNvPr id="151" name="Google Shape;151;p3"/>
            <p:cNvSpPr/>
            <p:nvPr/>
          </p:nvSpPr>
          <p:spPr>
            <a:xfrm>
              <a:off x="9279" y="1881847"/>
              <a:ext cx="3085109" cy="171246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txBox="1"/>
            <p:nvPr/>
          </p:nvSpPr>
          <p:spPr>
            <a:xfrm>
              <a:off x="9279" y="1881847"/>
              <a:ext cx="3085109" cy="171246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Goals</a:t>
              </a:r>
              <a:endParaRPr/>
            </a:p>
            <a:p>
              <a:pPr indent="0" lvl="0" marL="0" marR="0" rtl="0" algn="ctr">
                <a:lnSpc>
                  <a:spcPct val="100000"/>
                </a:lnSpc>
                <a:spcBef>
                  <a:spcPts val="595"/>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Operations</a:t>
              </a:r>
              <a:endParaRPr/>
            </a:p>
            <a:p>
              <a:pPr indent="0" lvl="0" marL="0" marR="0" rtl="0" algn="ctr">
                <a:lnSpc>
                  <a:spcPct val="100000"/>
                </a:lnSpc>
                <a:spcBef>
                  <a:spcPts val="595"/>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Stakeholders</a:t>
              </a:r>
              <a:endParaRPr/>
            </a:p>
            <a:p>
              <a:pPr indent="0" lvl="0" marL="0" marR="0" rtl="0" algn="ctr">
                <a:lnSpc>
                  <a:spcPct val="100000"/>
                </a:lnSpc>
                <a:spcBef>
                  <a:spcPts val="595"/>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Technology </a:t>
              </a:r>
              <a:endParaRPr/>
            </a:p>
            <a:p>
              <a:pPr indent="0" lvl="0" marL="0" marR="0" rtl="0" algn="ctr">
                <a:lnSpc>
                  <a:spcPct val="100000"/>
                </a:lnSpc>
                <a:spcBef>
                  <a:spcPts val="595"/>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Data</a:t>
              </a:r>
              <a:endParaRPr/>
            </a:p>
          </p:txBody>
        </p:sp>
        <p:sp>
          <p:nvSpPr>
            <p:cNvPr id="153" name="Google Shape;153;p3"/>
            <p:cNvSpPr/>
            <p:nvPr/>
          </p:nvSpPr>
          <p:spPr>
            <a:xfrm>
              <a:off x="4636943" y="120439"/>
              <a:ext cx="1079788" cy="1079788"/>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3634282" y="1349603"/>
              <a:ext cx="3085109" cy="46276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txBox="1"/>
            <p:nvPr/>
          </p:nvSpPr>
          <p:spPr>
            <a:xfrm>
              <a:off x="3634282" y="1349603"/>
              <a:ext cx="3085109" cy="462766"/>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3000"/>
                <a:buFont typeface="Arial"/>
                <a:buNone/>
              </a:pPr>
              <a:r>
                <a:rPr b="1" i="0" lang="en-US" sz="3000" u="none" cap="none" strike="noStrike">
                  <a:solidFill>
                    <a:schemeClr val="lt1"/>
                  </a:solidFill>
                  <a:latin typeface="Arial"/>
                  <a:ea typeface="Arial"/>
                  <a:cs typeface="Arial"/>
                  <a:sym typeface="Arial"/>
                </a:rPr>
                <a:t>Performance</a:t>
              </a:r>
              <a:endParaRPr/>
            </a:p>
          </p:txBody>
        </p:sp>
        <p:sp>
          <p:nvSpPr>
            <p:cNvPr id="156" name="Google Shape;156;p3"/>
            <p:cNvSpPr/>
            <p:nvPr/>
          </p:nvSpPr>
          <p:spPr>
            <a:xfrm>
              <a:off x="3634282" y="1881847"/>
              <a:ext cx="3085109" cy="171246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txBox="1"/>
            <p:nvPr/>
          </p:nvSpPr>
          <p:spPr>
            <a:xfrm>
              <a:off x="3634282" y="1881847"/>
              <a:ext cx="3085109" cy="171246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Model Flow</a:t>
              </a:r>
              <a:endParaRPr/>
            </a:p>
            <a:p>
              <a:pPr indent="0" lvl="0" marL="0" marR="0" rtl="0" algn="ctr">
                <a:lnSpc>
                  <a:spcPct val="100000"/>
                </a:lnSpc>
                <a:spcBef>
                  <a:spcPts val="595"/>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AI Services</a:t>
              </a:r>
              <a:endParaRPr/>
            </a:p>
            <a:p>
              <a:pPr indent="0" lvl="0" marL="0" marR="0" rtl="0" algn="ctr">
                <a:lnSpc>
                  <a:spcPct val="100000"/>
                </a:lnSpc>
                <a:spcBef>
                  <a:spcPts val="595"/>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DRL Models</a:t>
              </a:r>
              <a:endParaRPr/>
            </a:p>
            <a:p>
              <a:pPr indent="0" lvl="0" marL="0" marR="0" rtl="0" algn="ctr">
                <a:lnSpc>
                  <a:spcPct val="100000"/>
                </a:lnSpc>
                <a:spcBef>
                  <a:spcPts val="595"/>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Scores</a:t>
              </a:r>
              <a:endParaRPr/>
            </a:p>
          </p:txBody>
        </p:sp>
        <p:sp>
          <p:nvSpPr>
            <p:cNvPr id="158" name="Google Shape;158;p3"/>
            <p:cNvSpPr/>
            <p:nvPr/>
          </p:nvSpPr>
          <p:spPr>
            <a:xfrm>
              <a:off x="8261946" y="120439"/>
              <a:ext cx="1079788" cy="1079788"/>
            </a:xfrm>
            <a:prstGeom prst="rect">
              <a:avLst/>
            </a:prstGeom>
            <a:blipFill rotWithShape="1">
              <a:blip r:embed="rId6">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7259286" y="1349603"/>
              <a:ext cx="3085109" cy="462766"/>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txBox="1"/>
            <p:nvPr/>
          </p:nvSpPr>
          <p:spPr>
            <a:xfrm>
              <a:off x="7259286" y="1349603"/>
              <a:ext cx="3085109" cy="462766"/>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3000"/>
                <a:buFont typeface="Arial"/>
                <a:buNone/>
              </a:pPr>
              <a:r>
                <a:rPr b="1" i="0" lang="en-US" sz="3000" u="none" cap="none" strike="noStrike">
                  <a:solidFill>
                    <a:schemeClr val="lt1"/>
                  </a:solidFill>
                  <a:latin typeface="Arial"/>
                  <a:ea typeface="Arial"/>
                  <a:cs typeface="Arial"/>
                  <a:sym typeface="Arial"/>
                </a:rPr>
                <a:t>Results</a:t>
              </a:r>
              <a:endParaRPr/>
            </a:p>
          </p:txBody>
        </p:sp>
        <p:sp>
          <p:nvSpPr>
            <p:cNvPr id="161" name="Google Shape;161;p3"/>
            <p:cNvSpPr/>
            <p:nvPr/>
          </p:nvSpPr>
          <p:spPr>
            <a:xfrm>
              <a:off x="7259286" y="1881847"/>
              <a:ext cx="3085109" cy="1712463"/>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txBox="1"/>
            <p:nvPr/>
          </p:nvSpPr>
          <p:spPr>
            <a:xfrm>
              <a:off x="7259286" y="1881847"/>
              <a:ext cx="3085109" cy="1712463"/>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Trading Results</a:t>
              </a:r>
              <a:endParaRPr/>
            </a:p>
            <a:p>
              <a:pPr indent="0" lvl="0" marL="0" marR="0" rtl="0" algn="ctr">
                <a:lnSpc>
                  <a:spcPct val="100000"/>
                </a:lnSpc>
                <a:spcBef>
                  <a:spcPts val="595"/>
                </a:spcBef>
                <a:spcAft>
                  <a:spcPts val="0"/>
                </a:spcAft>
                <a:buClr>
                  <a:schemeClr val="lt1"/>
                </a:buClr>
                <a:buSzPts val="1700"/>
                <a:buFont typeface="Arial"/>
                <a:buNone/>
              </a:pPr>
              <a:r>
                <a:rPr b="0" i="0" lang="en-US" sz="1700" u="none" cap="none" strike="noStrike">
                  <a:solidFill>
                    <a:schemeClr val="lt1"/>
                  </a:solidFill>
                  <a:latin typeface="Arial"/>
                  <a:ea typeface="Arial"/>
                  <a:cs typeface="Arial"/>
                  <a:sym typeface="Arial"/>
                </a:rPr>
                <a:t>Compliance</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4"/>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a:t>Goals</a:t>
            </a:r>
            <a:endParaRPr/>
          </a:p>
        </p:txBody>
      </p:sp>
      <p:sp>
        <p:nvSpPr>
          <p:cNvPr id="168" name="Google Shape;168;p4"/>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lnSpc>
                <a:spcPct val="110000"/>
              </a:lnSpc>
              <a:spcBef>
                <a:spcPts val="0"/>
              </a:spcBef>
              <a:spcAft>
                <a:spcPts val="0"/>
              </a:spcAft>
              <a:buSzPts val="1960"/>
              <a:buChar char="◈"/>
            </a:pPr>
            <a:r>
              <a:rPr lang="en-US" sz="2800"/>
              <a:t>Smart Stock Trading system for personal investments</a:t>
            </a:r>
            <a:endParaRPr/>
          </a:p>
          <a:p>
            <a:pPr indent="-306000" lvl="0" marL="342900" rtl="0" algn="l">
              <a:lnSpc>
                <a:spcPct val="110000"/>
              </a:lnSpc>
              <a:spcBef>
                <a:spcPts val="1160"/>
              </a:spcBef>
              <a:spcAft>
                <a:spcPts val="0"/>
              </a:spcAft>
              <a:buSzPts val="1960"/>
              <a:buChar char="◈"/>
            </a:pPr>
            <a:r>
              <a:rPr lang="en-US" sz="2800"/>
              <a:t>AI Model driven trading decisions: Deep Reinforcement Learning (DRL) with RL models SAC and PPO.</a:t>
            </a:r>
            <a:endParaRPr/>
          </a:p>
          <a:p>
            <a:pPr indent="-306000" lvl="0" marL="342900" rtl="0" algn="l">
              <a:lnSpc>
                <a:spcPct val="110000"/>
              </a:lnSpc>
              <a:spcBef>
                <a:spcPts val="1160"/>
              </a:spcBef>
              <a:spcAft>
                <a:spcPts val="0"/>
              </a:spcAft>
              <a:buSzPts val="1960"/>
              <a:buChar char="◈"/>
            </a:pPr>
            <a:r>
              <a:rPr lang="en-US" sz="2800"/>
              <a:t>Adhere to Compliance Regulations: Risk Tolerance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5"/>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a:t>Operations</a:t>
            </a:r>
            <a:endParaRPr/>
          </a:p>
        </p:txBody>
      </p:sp>
      <p:sp>
        <p:nvSpPr>
          <p:cNvPr id="174" name="Google Shape;174;p5"/>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lnSpc>
                <a:spcPct val="110000"/>
              </a:lnSpc>
              <a:spcBef>
                <a:spcPts val="0"/>
              </a:spcBef>
              <a:spcAft>
                <a:spcPts val="0"/>
              </a:spcAft>
              <a:buSzPts val="1960"/>
              <a:buChar char="◈"/>
            </a:pPr>
            <a:r>
              <a:rPr lang="en-US" sz="2800"/>
              <a:t>Software as a Service (SaaS): Web Based</a:t>
            </a:r>
            <a:endParaRPr/>
          </a:p>
          <a:p>
            <a:pPr indent="-306000" lvl="0" marL="342900" rtl="0" algn="l">
              <a:lnSpc>
                <a:spcPct val="110000"/>
              </a:lnSpc>
              <a:spcBef>
                <a:spcPts val="1160"/>
              </a:spcBef>
              <a:spcAft>
                <a:spcPts val="0"/>
              </a:spcAft>
              <a:buSzPts val="1960"/>
              <a:buChar char="◈"/>
            </a:pPr>
            <a:r>
              <a:rPr lang="en-US" sz="2800"/>
              <a:t>Monthly Subscription fee</a:t>
            </a:r>
            <a:endParaRPr/>
          </a:p>
          <a:p>
            <a:pPr indent="-306000" lvl="0" marL="342900" rtl="0" algn="l">
              <a:lnSpc>
                <a:spcPct val="110000"/>
              </a:lnSpc>
              <a:spcBef>
                <a:spcPts val="1160"/>
              </a:spcBef>
              <a:spcAft>
                <a:spcPts val="0"/>
              </a:spcAft>
              <a:buSzPts val="1960"/>
              <a:buChar char="◈"/>
            </a:pPr>
            <a:r>
              <a:rPr lang="en-US" sz="2800"/>
              <a:t>AI based stock trading decisions aligned with personal portfolio requirements</a:t>
            </a:r>
            <a:endParaRPr/>
          </a:p>
          <a:p>
            <a:pPr indent="-306000" lvl="0" marL="342900" rtl="0" algn="l">
              <a:lnSpc>
                <a:spcPct val="110000"/>
              </a:lnSpc>
              <a:spcBef>
                <a:spcPts val="1160"/>
              </a:spcBef>
              <a:spcAft>
                <a:spcPts val="0"/>
              </a:spcAft>
              <a:buSzPts val="1960"/>
              <a:buChar char="◈"/>
            </a:pPr>
            <a:r>
              <a:rPr lang="en-US" sz="2800"/>
              <a:t>Performance Reporting Services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6"/>
          <p:cNvSpPr txBox="1"/>
          <p:nvPr>
            <p:ph type="title"/>
          </p:nvPr>
        </p:nvSpPr>
        <p:spPr>
          <a:xfrm>
            <a:off x="913795" y="438151"/>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a:t>Stakeholders</a:t>
            </a:r>
            <a:endParaRPr/>
          </a:p>
        </p:txBody>
      </p:sp>
      <p:sp>
        <p:nvSpPr>
          <p:cNvPr id="180" name="Google Shape;180;p6"/>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lnSpc>
                <a:spcPct val="110000"/>
              </a:lnSpc>
              <a:spcBef>
                <a:spcPts val="0"/>
              </a:spcBef>
              <a:spcAft>
                <a:spcPts val="0"/>
              </a:spcAft>
              <a:buSzPts val="1960"/>
              <a:buChar char="◈"/>
            </a:pPr>
            <a:r>
              <a:rPr lang="en-US" sz="2800"/>
              <a:t>Personal investment individuals that signed up for the service</a:t>
            </a:r>
            <a:endParaRPr/>
          </a:p>
          <a:p>
            <a:pPr indent="-306000" lvl="0" marL="342900" rtl="0" algn="l">
              <a:lnSpc>
                <a:spcPct val="110000"/>
              </a:lnSpc>
              <a:spcBef>
                <a:spcPts val="1160"/>
              </a:spcBef>
              <a:spcAft>
                <a:spcPts val="0"/>
              </a:spcAft>
              <a:buSzPts val="1960"/>
              <a:buChar char="◈"/>
            </a:pPr>
            <a:r>
              <a:rPr lang="en-US" sz="2800"/>
              <a:t>Company Investors</a:t>
            </a:r>
            <a:endParaRPr sz="2800"/>
          </a:p>
          <a:p>
            <a:pPr indent="-359340" lvl="0" marL="342900" rtl="0" algn="l">
              <a:lnSpc>
                <a:spcPct val="110000"/>
              </a:lnSpc>
              <a:spcBef>
                <a:spcPts val="1160"/>
              </a:spcBef>
              <a:spcAft>
                <a:spcPts val="0"/>
              </a:spcAft>
              <a:buSzPts val="2800"/>
              <a:buChar char="◈"/>
            </a:pPr>
            <a:r>
              <a:rPr lang="en-US" sz="2800"/>
              <a:t>System developers</a:t>
            </a:r>
            <a:endParaRPr sz="2800"/>
          </a:p>
          <a:p>
            <a:pPr indent="-306000" lvl="0" marL="342900" rtl="0" algn="l">
              <a:lnSpc>
                <a:spcPct val="110000"/>
              </a:lnSpc>
              <a:spcBef>
                <a:spcPts val="1160"/>
              </a:spcBef>
              <a:spcAft>
                <a:spcPts val="0"/>
              </a:spcAft>
              <a:buSzPts val="1960"/>
              <a:buChar char="◈"/>
            </a:pPr>
            <a:r>
              <a:rPr lang="en-US" sz="2800"/>
              <a:t>Regulators: Mainly the SEC and FINRA</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7"/>
          <p:cNvSpPr txBox="1"/>
          <p:nvPr>
            <p:ph type="title"/>
          </p:nvPr>
        </p:nvSpPr>
        <p:spPr>
          <a:xfrm>
            <a:off x="913795" y="609600"/>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a:t>The Stock Trading Dataset</a:t>
            </a:r>
            <a:endParaRPr/>
          </a:p>
        </p:txBody>
      </p:sp>
      <p:sp>
        <p:nvSpPr>
          <p:cNvPr id="186" name="Google Shape;186;p7"/>
          <p:cNvSpPr txBox="1"/>
          <p:nvPr>
            <p:ph idx="1" type="body"/>
          </p:nvPr>
        </p:nvSpPr>
        <p:spPr>
          <a:xfrm>
            <a:off x="913795" y="2076450"/>
            <a:ext cx="10353762" cy="3714749"/>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lnSpc>
                <a:spcPct val="110000"/>
              </a:lnSpc>
              <a:spcBef>
                <a:spcPts val="0"/>
              </a:spcBef>
              <a:spcAft>
                <a:spcPts val="0"/>
              </a:spcAft>
              <a:buSzPts val="1960"/>
              <a:buChar char="◈"/>
            </a:pPr>
            <a:r>
              <a:rPr lang="en-US" sz="2800"/>
              <a:t>Purchased from First Rate Data: </a:t>
            </a:r>
            <a:r>
              <a:rPr b="0" i="0" lang="en-US" sz="2800" u="sng" strike="noStrike">
                <a:solidFill>
                  <a:schemeClr val="hlink"/>
                </a:solidFill>
                <a:latin typeface="Arial"/>
                <a:ea typeface="Arial"/>
                <a:cs typeface="Arial"/>
                <a:sym typeface="Arial"/>
                <a:hlinkClick r:id="rId3"/>
              </a:rPr>
              <a:t>https://firstratedata.com/cb/4/complete-stocks-etf</a:t>
            </a:r>
            <a:endParaRPr b="0" i="0" sz="2800" u="none" strike="noStrike">
              <a:latin typeface="Arial"/>
              <a:ea typeface="Arial"/>
              <a:cs typeface="Arial"/>
              <a:sym typeface="Arial"/>
            </a:endParaRPr>
          </a:p>
          <a:p>
            <a:pPr indent="-306000" lvl="0" marL="342900" rtl="0" algn="l">
              <a:lnSpc>
                <a:spcPct val="110000"/>
              </a:lnSpc>
              <a:spcBef>
                <a:spcPts val="1160"/>
              </a:spcBef>
              <a:spcAft>
                <a:spcPts val="0"/>
              </a:spcAft>
              <a:buSzPts val="1960"/>
              <a:buChar char="◈"/>
            </a:pPr>
            <a:r>
              <a:rPr b="0" i="0" lang="en-US" sz="2800">
                <a:latin typeface="Arial"/>
                <a:ea typeface="Arial"/>
                <a:cs typeface="Arial"/>
                <a:sym typeface="Arial"/>
              </a:rPr>
              <a:t>Volume: 262GB</a:t>
            </a:r>
            <a:endParaRPr/>
          </a:p>
          <a:p>
            <a:pPr indent="-306000" lvl="0" marL="342900" rtl="0" algn="l">
              <a:lnSpc>
                <a:spcPct val="110000"/>
              </a:lnSpc>
              <a:spcBef>
                <a:spcPts val="1160"/>
              </a:spcBef>
              <a:spcAft>
                <a:spcPts val="0"/>
              </a:spcAft>
              <a:buSzPts val="1960"/>
              <a:buChar char="◈"/>
            </a:pPr>
            <a:r>
              <a:rPr b="0" i="0" lang="en-US" sz="2800">
                <a:latin typeface="Arial"/>
                <a:ea typeface="Arial"/>
                <a:cs typeface="Arial"/>
                <a:sym typeface="Arial"/>
              </a:rPr>
              <a:t>Unique Tickers: 10120 ~7k Stocks + ~3k ETFs</a:t>
            </a:r>
            <a:endParaRPr sz="2800"/>
          </a:p>
          <a:p>
            <a:pPr indent="-306000" lvl="0" marL="342900" rtl="0" algn="l">
              <a:lnSpc>
                <a:spcPct val="110000"/>
              </a:lnSpc>
              <a:spcBef>
                <a:spcPts val="1160"/>
              </a:spcBef>
              <a:spcAft>
                <a:spcPts val="0"/>
              </a:spcAft>
              <a:buSzPts val="1960"/>
              <a:buChar char="◈"/>
            </a:pPr>
            <a:r>
              <a:rPr lang="en-US" sz="2800"/>
              <a:t>Portfolio Data from client-subscription input</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8"/>
          <p:cNvSpPr txBox="1"/>
          <p:nvPr>
            <p:ph type="title"/>
          </p:nvPr>
        </p:nvSpPr>
        <p:spPr>
          <a:xfrm>
            <a:off x="913795" y="225287"/>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lt2"/>
              </a:buClr>
              <a:buSzPts val="4600"/>
              <a:buFont typeface="Arial"/>
              <a:buNone/>
            </a:pPr>
            <a:r>
              <a:rPr lang="en-US"/>
              <a:t>Data ETL &amp; EDA</a:t>
            </a:r>
            <a:endParaRPr/>
          </a:p>
        </p:txBody>
      </p:sp>
      <p:sp>
        <p:nvSpPr>
          <p:cNvPr id="192" name="Google Shape;192;p8"/>
          <p:cNvSpPr txBox="1"/>
          <p:nvPr>
            <p:ph idx="1" type="body"/>
          </p:nvPr>
        </p:nvSpPr>
        <p:spPr>
          <a:xfrm>
            <a:off x="913795" y="1866900"/>
            <a:ext cx="10353762" cy="4668907"/>
          </a:xfrm>
          <a:prstGeom prst="rect">
            <a:avLst/>
          </a:prstGeom>
          <a:noFill/>
          <a:ln>
            <a:noFill/>
          </a:ln>
          <a:effectLst>
            <a:outerShdw blurRad="25400">
              <a:srgbClr val="000000">
                <a:alpha val="45882"/>
              </a:srgbClr>
            </a:outerShdw>
          </a:effectLst>
        </p:spPr>
        <p:txBody>
          <a:bodyPr anchorCtr="0" anchor="t" bIns="45700" lIns="91425" spcFirstLastPara="1" rIns="91425" wrap="square" tIns="45700">
            <a:normAutofit/>
          </a:bodyPr>
          <a:lstStyle/>
          <a:p>
            <a:pPr indent="-306000" lvl="0" marL="342900" rtl="0" algn="l">
              <a:lnSpc>
                <a:spcPct val="110000"/>
              </a:lnSpc>
              <a:spcBef>
                <a:spcPts val="0"/>
              </a:spcBef>
              <a:spcAft>
                <a:spcPts val="0"/>
              </a:spcAft>
              <a:buSzPts val="1610"/>
              <a:buChar char="◈"/>
            </a:pPr>
            <a:r>
              <a:rPr lang="en-US"/>
              <a:t>Dataset Extract, Transform, &amp; Load (ETL) services:</a:t>
            </a:r>
            <a:endParaRPr/>
          </a:p>
          <a:p>
            <a:pPr indent="-270000" lvl="1" marL="720000" rtl="0" algn="l">
              <a:spcBef>
                <a:spcPts val="1020"/>
              </a:spcBef>
              <a:spcAft>
                <a:spcPts val="0"/>
              </a:spcAft>
              <a:buSzPts val="1470"/>
              <a:buChar char="🞚"/>
            </a:pPr>
            <a:r>
              <a:rPr lang="en-US"/>
              <a:t>Data Cleaning</a:t>
            </a:r>
            <a:endParaRPr/>
          </a:p>
          <a:p>
            <a:pPr indent="-270000" lvl="1" marL="720000" rtl="0" algn="l">
              <a:spcBef>
                <a:spcPts val="1020"/>
              </a:spcBef>
              <a:spcAft>
                <a:spcPts val="0"/>
              </a:spcAft>
              <a:buSzPts val="1470"/>
              <a:buChar char="🞚"/>
            </a:pPr>
            <a:r>
              <a:rPr lang="en-US"/>
              <a:t>Data Transformation</a:t>
            </a:r>
            <a:endParaRPr/>
          </a:p>
          <a:p>
            <a:pPr indent="-270000" lvl="1" marL="720000" rtl="0" algn="l">
              <a:spcBef>
                <a:spcPts val="1020"/>
              </a:spcBef>
              <a:spcAft>
                <a:spcPts val="0"/>
              </a:spcAft>
              <a:buSzPts val="1470"/>
              <a:buChar char="🞚"/>
            </a:pPr>
            <a:r>
              <a:rPr lang="en-US"/>
              <a:t>Feature Engineering</a:t>
            </a:r>
            <a:endParaRPr/>
          </a:p>
          <a:p>
            <a:pPr indent="-306000" lvl="0" marL="342900" rtl="0" algn="l">
              <a:lnSpc>
                <a:spcPct val="110000"/>
              </a:lnSpc>
              <a:spcBef>
                <a:spcPts val="1060"/>
              </a:spcBef>
              <a:spcAft>
                <a:spcPts val="0"/>
              </a:spcAft>
              <a:buSzPts val="1610"/>
              <a:buChar char="◈"/>
            </a:pPr>
            <a:r>
              <a:rPr lang="en-US"/>
              <a:t>Exploratory Data Analysis (EDA)</a:t>
            </a:r>
            <a:endParaRPr/>
          </a:p>
          <a:p>
            <a:pPr indent="-270000" lvl="1" marL="720000" rtl="0" algn="l">
              <a:spcBef>
                <a:spcPts val="1020"/>
              </a:spcBef>
              <a:spcAft>
                <a:spcPts val="0"/>
              </a:spcAft>
              <a:buSzPts val="1470"/>
              <a:buChar char="🞚"/>
            </a:pPr>
            <a:r>
              <a:rPr lang="en-US"/>
              <a:t>Analyze data fields</a:t>
            </a:r>
            <a:endParaRPr/>
          </a:p>
          <a:p>
            <a:pPr indent="-270000" lvl="1" marL="720000" rtl="0" algn="l">
              <a:spcBef>
                <a:spcPts val="1020"/>
              </a:spcBef>
              <a:spcAft>
                <a:spcPts val="0"/>
              </a:spcAft>
              <a:buSzPts val="1470"/>
              <a:buChar char="🞚"/>
            </a:pPr>
            <a:r>
              <a:rPr lang="en-US"/>
              <a:t>Check for data field correlations</a:t>
            </a:r>
            <a:endParaRPr/>
          </a:p>
          <a:p>
            <a:pPr indent="-270000" lvl="1" marL="720000" rtl="0" algn="l">
              <a:spcBef>
                <a:spcPts val="1020"/>
              </a:spcBef>
              <a:spcAft>
                <a:spcPts val="0"/>
              </a:spcAft>
              <a:buSzPts val="1470"/>
              <a:buChar char="🞚"/>
            </a:pPr>
            <a:r>
              <a:rPr lang="en-US"/>
              <a:t>Print results and visualization plots</a:t>
            </a:r>
            <a:endParaRPr/>
          </a:p>
          <a:p>
            <a:pPr indent="-176655" lvl="1" marL="720000" rtl="0" algn="l">
              <a:spcBef>
                <a:spcPts val="1020"/>
              </a:spcBef>
              <a:spcAft>
                <a:spcPts val="0"/>
              </a:spcAft>
              <a:buSzPts val="1470"/>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3F9FC"/>
            </a:gs>
            <a:gs pos="74000">
              <a:srgbClr val="9ED0E4"/>
            </a:gs>
            <a:gs pos="83000">
              <a:srgbClr val="9ED0E4"/>
            </a:gs>
            <a:gs pos="100000">
              <a:srgbClr val="BDE0ED"/>
            </a:gs>
          </a:gsLst>
          <a:lin ang="5400000" scaled="0"/>
        </a:gradFill>
      </p:bgPr>
    </p:bg>
    <p:spTree>
      <p:nvGrpSpPr>
        <p:cNvPr id="196" name="Shape 196"/>
        <p:cNvGrpSpPr/>
        <p:nvPr/>
      </p:nvGrpSpPr>
      <p:grpSpPr>
        <a:xfrm>
          <a:off x="0" y="0"/>
          <a:ext cx="0" cy="0"/>
          <a:chOff x="0" y="0"/>
          <a:chExt cx="0" cy="0"/>
        </a:xfrm>
      </p:grpSpPr>
      <p:sp>
        <p:nvSpPr>
          <p:cNvPr id="197" name="Google Shape;197;p9"/>
          <p:cNvSpPr txBox="1"/>
          <p:nvPr>
            <p:ph type="title"/>
          </p:nvPr>
        </p:nvSpPr>
        <p:spPr>
          <a:xfrm>
            <a:off x="919119" y="85984"/>
            <a:ext cx="10353762" cy="1257300"/>
          </a:xfrm>
          <a:prstGeom prst="rect">
            <a:avLst/>
          </a:prstGeom>
          <a:noFill/>
          <a:ln>
            <a:noFill/>
          </a:ln>
          <a:effectLst>
            <a:outerShdw blurRad="25400">
              <a:srgbClr val="000000">
                <a:alpha val="45882"/>
              </a:srgbClr>
            </a:outerShdw>
          </a:effectLst>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000"/>
              <a:buFont typeface="Arial"/>
              <a:buNone/>
            </a:pPr>
            <a:r>
              <a:rPr lang="en-US" sz="4000">
                <a:solidFill>
                  <a:schemeClr val="dk1"/>
                </a:solidFill>
              </a:rPr>
              <a:t>Field Correlations</a:t>
            </a:r>
            <a:endParaRPr/>
          </a:p>
        </p:txBody>
      </p:sp>
      <p:pic>
        <p:nvPicPr>
          <p:cNvPr descr="A red and white grid with different colored squares&#10;&#10;Description automatically generated with medium confidence" id="198" name="Google Shape;198;p9"/>
          <p:cNvPicPr preferRelativeResize="0"/>
          <p:nvPr/>
        </p:nvPicPr>
        <p:blipFill rotWithShape="1">
          <a:blip r:embed="rId3">
            <a:alphaModFix/>
          </a:blip>
          <a:srcRect b="0" l="0" r="0" t="0"/>
          <a:stretch/>
        </p:blipFill>
        <p:spPr>
          <a:xfrm>
            <a:off x="919121" y="1182153"/>
            <a:ext cx="4913815" cy="5461711"/>
          </a:xfrm>
          <a:prstGeom prst="rect">
            <a:avLst/>
          </a:prstGeom>
          <a:noFill/>
          <a:ln>
            <a:noFill/>
          </a:ln>
        </p:spPr>
      </p:pic>
      <p:sp>
        <p:nvSpPr>
          <p:cNvPr id="199" name="Google Shape;199;p9"/>
          <p:cNvSpPr txBox="1"/>
          <p:nvPr/>
        </p:nvSpPr>
        <p:spPr>
          <a:xfrm>
            <a:off x="6072375" y="1182150"/>
            <a:ext cx="4913700" cy="372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300">
                <a:solidFill>
                  <a:schemeClr val="dk1"/>
                </a:solidFill>
              </a:rPr>
              <a:t>Top Correlations</a:t>
            </a:r>
            <a:endParaRPr sz="2300">
              <a:solidFill>
                <a:schemeClr val="dk1"/>
              </a:solidFill>
            </a:endParaRPr>
          </a:p>
          <a:p>
            <a:pPr indent="-374650" lvl="0" marL="457200" rtl="0" algn="l">
              <a:spcBef>
                <a:spcPts val="0"/>
              </a:spcBef>
              <a:spcAft>
                <a:spcPts val="0"/>
              </a:spcAft>
              <a:buClr>
                <a:schemeClr val="dk1"/>
              </a:buClr>
              <a:buSzPts val="2300"/>
              <a:buChar char="●"/>
            </a:pPr>
            <a:r>
              <a:rPr lang="en-US" sz="2300">
                <a:solidFill>
                  <a:schemeClr val="dk1"/>
                </a:solidFill>
              </a:rPr>
              <a:t>Boiler Bands </a:t>
            </a:r>
            <a:endParaRPr sz="2300">
              <a:solidFill>
                <a:schemeClr val="dk1"/>
              </a:solidFill>
            </a:endParaRPr>
          </a:p>
          <a:p>
            <a:pPr indent="-374650" lvl="1" marL="914400" rtl="0" algn="l">
              <a:spcBef>
                <a:spcPts val="0"/>
              </a:spcBef>
              <a:spcAft>
                <a:spcPts val="0"/>
              </a:spcAft>
              <a:buClr>
                <a:schemeClr val="dk1"/>
              </a:buClr>
              <a:buSzPts val="2300"/>
              <a:buChar char="○"/>
            </a:pPr>
            <a:r>
              <a:rPr lang="en-US" sz="2300">
                <a:solidFill>
                  <a:schemeClr val="dk1"/>
                </a:solidFill>
              </a:rPr>
              <a:t>Lower </a:t>
            </a:r>
            <a:endParaRPr sz="2300">
              <a:solidFill>
                <a:schemeClr val="dk1"/>
              </a:solidFill>
            </a:endParaRPr>
          </a:p>
          <a:p>
            <a:pPr indent="-374650" lvl="1" marL="914400" rtl="0" algn="l">
              <a:spcBef>
                <a:spcPts val="0"/>
              </a:spcBef>
              <a:spcAft>
                <a:spcPts val="0"/>
              </a:spcAft>
              <a:buClr>
                <a:schemeClr val="dk1"/>
              </a:buClr>
              <a:buSzPts val="2300"/>
              <a:buChar char="○"/>
            </a:pPr>
            <a:r>
              <a:rPr lang="en-US" sz="2300">
                <a:solidFill>
                  <a:schemeClr val="dk1"/>
                </a:solidFill>
              </a:rPr>
              <a:t>Middle</a:t>
            </a:r>
            <a:endParaRPr sz="2300">
              <a:solidFill>
                <a:schemeClr val="dk1"/>
              </a:solidFill>
            </a:endParaRPr>
          </a:p>
          <a:p>
            <a:pPr indent="-374650" lvl="1" marL="914400" rtl="0" algn="l">
              <a:spcBef>
                <a:spcPts val="0"/>
              </a:spcBef>
              <a:spcAft>
                <a:spcPts val="0"/>
              </a:spcAft>
              <a:buClr>
                <a:schemeClr val="dk1"/>
              </a:buClr>
              <a:buSzPts val="2300"/>
              <a:buChar char="○"/>
            </a:pPr>
            <a:r>
              <a:rPr lang="en-US" sz="2300">
                <a:solidFill>
                  <a:schemeClr val="dk1"/>
                </a:solidFill>
              </a:rPr>
              <a:t>Upper</a:t>
            </a:r>
            <a:endParaRPr sz="2300">
              <a:solidFill>
                <a:schemeClr val="dk1"/>
              </a:solidFill>
            </a:endParaRPr>
          </a:p>
          <a:p>
            <a:pPr indent="-374650" lvl="0" marL="457200" rtl="0" algn="l">
              <a:spcBef>
                <a:spcPts val="0"/>
              </a:spcBef>
              <a:spcAft>
                <a:spcPts val="0"/>
              </a:spcAft>
              <a:buClr>
                <a:schemeClr val="dk1"/>
              </a:buClr>
              <a:buSzPts val="2300"/>
              <a:buChar char="●"/>
            </a:pPr>
            <a:r>
              <a:rPr lang="en-US" sz="2300">
                <a:solidFill>
                  <a:schemeClr val="dk1"/>
                </a:solidFill>
              </a:rPr>
              <a:t>Simple Moving Average</a:t>
            </a:r>
            <a:endParaRPr sz="2300">
              <a:solidFill>
                <a:schemeClr val="dk1"/>
              </a:solidFill>
            </a:endParaRPr>
          </a:p>
          <a:p>
            <a:pPr indent="-374650" lvl="1" marL="914400" rtl="0" algn="l">
              <a:spcBef>
                <a:spcPts val="0"/>
              </a:spcBef>
              <a:spcAft>
                <a:spcPts val="0"/>
              </a:spcAft>
              <a:buClr>
                <a:schemeClr val="dk1"/>
              </a:buClr>
              <a:buSzPts val="2300"/>
              <a:buChar char="○"/>
            </a:pPr>
            <a:r>
              <a:rPr lang="en-US" sz="2300">
                <a:solidFill>
                  <a:schemeClr val="dk1"/>
                </a:solidFill>
              </a:rPr>
              <a:t>5 Day</a:t>
            </a:r>
            <a:endParaRPr sz="2300">
              <a:solidFill>
                <a:schemeClr val="dk1"/>
              </a:solidFill>
            </a:endParaRPr>
          </a:p>
          <a:p>
            <a:pPr indent="-374650" lvl="1" marL="914400" rtl="0" algn="l">
              <a:spcBef>
                <a:spcPts val="0"/>
              </a:spcBef>
              <a:spcAft>
                <a:spcPts val="0"/>
              </a:spcAft>
              <a:buClr>
                <a:schemeClr val="dk1"/>
              </a:buClr>
              <a:buSzPts val="2300"/>
              <a:buChar char="○"/>
            </a:pPr>
            <a:r>
              <a:rPr lang="en-US" sz="2300">
                <a:solidFill>
                  <a:schemeClr val="dk1"/>
                </a:solidFill>
              </a:rPr>
              <a:t>10 Day</a:t>
            </a:r>
            <a:endParaRPr sz="2300">
              <a:solidFill>
                <a:schemeClr val="dk1"/>
              </a:solidFill>
            </a:endParaRPr>
          </a:p>
          <a:p>
            <a:pPr indent="-374650" lvl="1" marL="914400" rtl="0" algn="l">
              <a:spcBef>
                <a:spcPts val="0"/>
              </a:spcBef>
              <a:spcAft>
                <a:spcPts val="0"/>
              </a:spcAft>
              <a:buClr>
                <a:schemeClr val="dk1"/>
              </a:buClr>
              <a:buSzPts val="2300"/>
              <a:buChar char="○"/>
            </a:pPr>
            <a:r>
              <a:rPr lang="en-US" sz="2300">
                <a:solidFill>
                  <a:schemeClr val="dk1"/>
                </a:solidFill>
              </a:rPr>
              <a:t>20 Day</a:t>
            </a:r>
            <a:endParaRPr sz="2300">
              <a:solidFill>
                <a:schemeClr val="dk1"/>
              </a:solidFill>
            </a:endParaRPr>
          </a:p>
          <a:p>
            <a:pPr indent="-374650" lvl="1" marL="914400" rtl="0" algn="l">
              <a:spcBef>
                <a:spcPts val="0"/>
              </a:spcBef>
              <a:spcAft>
                <a:spcPts val="0"/>
              </a:spcAft>
              <a:buClr>
                <a:schemeClr val="dk1"/>
              </a:buClr>
              <a:buSzPts val="2300"/>
              <a:buChar char="○"/>
            </a:pPr>
            <a:r>
              <a:rPr lang="en-US" sz="2300">
                <a:solidFill>
                  <a:schemeClr val="dk1"/>
                </a:solidFill>
              </a:rPr>
              <a:t>50 Day</a:t>
            </a:r>
            <a:endParaRPr sz="23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lateVTI">
  <a:themeElements>
    <a:clrScheme name="Blue Green">
      <a:dk1>
        <a:srgbClr val="000000"/>
      </a:dk1>
      <a:lt1>
        <a:srgbClr val="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2024-03-13T19:56:44Z</dcterms:created>
  <dc:creator>LACCEO LACCEO</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